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1" Type="http://schemas.openxmlformats.org/officeDocument/2006/relationships/font" Target="fonts/Robo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0" Type="http://schemas.openxmlformats.org/officeDocument/2006/relationships/hyperlink" Target="https://www.youtube.com/redirect?redir_token=l1PX6MCDuCh2YjqOkKwo8Do4qf98MTU5MTc3MjMxNEAxNTkxNjg1OTE0&amp;q=https%3A%2F%2Farxiv.org%2Fabs%2F1406.4729&amp;v=bDK9NRF20To&amp;event=video_description" TargetMode="External"/><Relationship Id="rId11" Type="http://schemas.openxmlformats.org/officeDocument/2006/relationships/hyperlink" Target="https://www.youtube.com/redirect?redir_token=l1PX6MCDuCh2YjqOkKwo8Do4qf98MTU5MTc3MjMxNEAxNTkxNjg1OTE0&amp;q=https%3A%2F%2Farxiv.org%2Fpdf%2F1911.08287.pdf&amp;v=bDK9NRF20To&amp;event=video_description" TargetMode="External"/><Relationship Id="rId22" Type="http://schemas.openxmlformats.org/officeDocument/2006/relationships/hyperlink" Target="https://www.youtube.com/redirect?redir_token=l1PX6MCDuCh2YjqOkKwo8Do4qf98MTU5MTc3MjMxNEAxNTkxNjg1OTE0&amp;q=https%3A%2F%2Farxiv.org%2Fpdf%2F1908.08681.pdf&amp;v=bDK9NRF20To&amp;event=video_description" TargetMode="External"/><Relationship Id="rId10" Type="http://schemas.openxmlformats.org/officeDocument/2006/relationships/hyperlink" Target="https://www.youtube.com/redirect?redir_token=l1PX6MCDuCh2YjqOkKwo8Do4qf98MTU5MTc3MjMxNEAxNTkxNjg1OTE0&amp;q=https%3A%2F%2Farxiv.org%2Fpdf%2F1911.08287.pdf&amp;v=bDK9NRF20To&amp;event=video_description" TargetMode="External"/><Relationship Id="rId21" Type="http://schemas.openxmlformats.org/officeDocument/2006/relationships/hyperlink" Target="https://www.youtube.com/redirect?redir_token=l1PX6MCDuCh2YjqOkKwo8Do4qf98MTU5MTc3MjMxNEAxNTkxNjg1OTE0&amp;q=https%3A%2F%2Farxiv.org%2Fabs%2F1406.4729&amp;v=bDK9NRF20To&amp;event=video_description" TargetMode="External"/><Relationship Id="rId13" Type="http://schemas.openxmlformats.org/officeDocument/2006/relationships/hyperlink" Target="https://www.youtube.com/redirect?redir_token=l1PX6MCDuCh2YjqOkKwo8Do4qf98MTU5MTc3MjMxNEAxNTkxNjg1OTE0&amp;q=https%3A%2F%2Farxiv.org%2Fabs%2F2002.05712&amp;v=bDK9NRF20To&amp;event=video_description" TargetMode="External"/><Relationship Id="rId12" Type="http://schemas.openxmlformats.org/officeDocument/2006/relationships/hyperlink" Target="https://www.youtube.com/redirect?redir_token=l1PX6MCDuCh2YjqOkKwo8Do4qf98MTU5MTc3MjMxNEAxNTkxNjg1OTE0&amp;q=https%3A%2F%2Farxiv.org%2Fabs%2F2002.05712&amp;v=bDK9NRF20To&amp;event=video_description" TargetMode="External"/><Relationship Id="rId23" Type="http://schemas.openxmlformats.org/officeDocument/2006/relationships/hyperlink" Target="https://www.youtube.com/redirect?redir_token=l1PX6MCDuCh2YjqOkKwo8Do4qf98MTU5MTc3MjMxNEAxNTkxNjg1OTE0&amp;q=https%3A%2F%2Farxiv.org%2Fpdf%2F1908.08681.pdf&amp;v=bDK9NRF20To&amp;event=video_description" TargetMode="External"/><Relationship Id="rId1" Type="http://schemas.openxmlformats.org/officeDocument/2006/relationships/notesMaster" Target="../notesMasters/notesMaster1.xml"/><Relationship Id="rId2" Type="http://schemas.openxmlformats.org/officeDocument/2006/relationships/hyperlink" Target="https://www.youtube.com/watch?v=-W6y8xnd--U" TargetMode="External"/><Relationship Id="rId3" Type="http://schemas.openxmlformats.org/officeDocument/2006/relationships/hyperlink" Target="https://www.youtube.com/watch?v=-W6y8xnd--U" TargetMode="External"/><Relationship Id="rId4" Type="http://schemas.openxmlformats.org/officeDocument/2006/relationships/hyperlink" Target="https://www.youtube.com/redirect?redir_token=l1PX6MCDuCh2YjqOkKwo8Do4qf98MTU5MTc3MjMxNEAxNTkxNjg1OTE0&amp;q=https%3A%2F%2Farxiv.org%2Fabs%2F1911.11929&amp;v=bDK9NRF20To&amp;event=video_description" TargetMode="External"/><Relationship Id="rId9" Type="http://schemas.openxmlformats.org/officeDocument/2006/relationships/hyperlink" Target="https://www.youtube.com/watch?v=v8U9mM1Vwv0" TargetMode="External"/><Relationship Id="rId15" Type="http://schemas.openxmlformats.org/officeDocument/2006/relationships/hyperlink" Target="https://www.youtube.com/redirect?redir_token=l1PX6MCDuCh2YjqOkKwo8Do4qf98MTU5MTc3MjMxNEAxNTkxNjg1OTE0&amp;q=https%3A%2F%2Farxiv.org%2Fabs%2F1803.01534&amp;v=bDK9NRF20To&amp;event=video_description" TargetMode="External"/><Relationship Id="rId14" Type="http://schemas.openxmlformats.org/officeDocument/2006/relationships/hyperlink" Target="https://www.youtube.com/redirect?redir_token=l1PX6MCDuCh2YjqOkKwo8Do4qf98MTU5MTc3MjMxNEAxNTkxNjg1OTE0&amp;q=https%3A%2F%2Farxiv.org%2Fabs%2F1803.01534&amp;v=bDK9NRF20To&amp;event=video_description" TargetMode="External"/><Relationship Id="rId17" Type="http://schemas.openxmlformats.org/officeDocument/2006/relationships/hyperlink" Target="https://www.youtube.com/redirect?redir_token=l1PX6MCDuCh2YjqOkKwo8Do4qf98MTU5MTc3MjMxNEAxNTkxNjg1OTE0&amp;q=https%3A%2F%2Farxiv.org%2Fabs%2F1709.01507&amp;v=bDK9NRF20To&amp;event=video_description" TargetMode="External"/><Relationship Id="rId16" Type="http://schemas.openxmlformats.org/officeDocument/2006/relationships/hyperlink" Target="https://www.youtube.com/redirect?redir_token=l1PX6MCDuCh2YjqOkKwo8Do4qf98MTU5MTc3MjMxNEAxNTkxNjg1OTE0&amp;q=https%3A%2F%2Farxiv.org%2Fabs%2F1709.01507&amp;v=bDK9NRF20To&amp;event=video_description" TargetMode="External"/><Relationship Id="rId5" Type="http://schemas.openxmlformats.org/officeDocument/2006/relationships/hyperlink" Target="https://www.youtube.com/redirect?redir_token=l1PX6MCDuCh2YjqOkKwo8Do4qf98MTU5MTc3MjMxNEAxNTkxNjg1OTE0&amp;q=https%3A%2F%2Farxiv.org%2Fabs%2F1911.11929&amp;v=bDK9NRF20To&amp;event=video_description" TargetMode="External"/><Relationship Id="rId19" Type="http://schemas.openxmlformats.org/officeDocument/2006/relationships/hyperlink" Target="https://www.youtube.com/redirect?redir_token=l1PX6MCDuCh2YjqOkKwo8Do4qf98MTU5MTc3MjMxNEAxNTkxNjg1OTE0&amp;q=https%3A%2F%2Feccv2018.org%2Fopenaccess%2Fcontent_ECCV_2018%2Fpapers%2FSanghyun_Woo_Convolutional_Block_Attention_ECCV_2018_paper.pdf&amp;v=bDK9NRF20To&amp;event=video_description" TargetMode="External"/><Relationship Id="rId6" Type="http://schemas.openxmlformats.org/officeDocument/2006/relationships/hyperlink" Target="https://www.youtube.com/redirect?redir_token=l1PX6MCDuCh2YjqOkKwo8Do4qf98MTU5MTc3MjMxNEAxNTkxNjg1OTE0&amp;q=https%3A%2F%2Farxiv.org%2Fabs%2F1903.08589&amp;v=bDK9NRF20To&amp;event=video_description" TargetMode="External"/><Relationship Id="rId18" Type="http://schemas.openxmlformats.org/officeDocument/2006/relationships/hyperlink" Target="https://www.youtube.com/redirect?redir_token=l1PX6MCDuCh2YjqOkKwo8Do4qf98MTU5MTc3MjMxNEAxNTkxNjg1OTE0&amp;q=https%3A%2F%2Feccv2018.org%2Fopenaccess%2Fcontent_ECCV_2018%2Fpapers%2FSanghyun_Woo_Convolutional_Block_Attention_ECCV_2018_paper.pdf&amp;v=bDK9NRF20To&amp;event=video_description" TargetMode="External"/><Relationship Id="rId7" Type="http://schemas.openxmlformats.org/officeDocument/2006/relationships/hyperlink" Target="https://www.youtube.com/redirect?redir_token=l1PX6MCDuCh2YjqOkKwo8Do4qf98MTU5MTc3MjMxNEAxNTkxNjg1OTE0&amp;q=https%3A%2F%2Farxiv.org%2Fabs%2F1903.08589&amp;v=bDK9NRF20To&amp;event=video_description" TargetMode="External"/><Relationship Id="rId8" Type="http://schemas.openxmlformats.org/officeDocument/2006/relationships/hyperlink" Target="https://www.youtube.com/watch?v=v8U9mM1Vwv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v8U9mM1Vwv0"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908.08681.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W6y8xnd--U" TargetMode="External"/><Relationship Id="rId3" Type="http://schemas.openxmlformats.org/officeDocument/2006/relationships/hyperlink" Target="https://arxiv.org/abs/1911.11929"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v8U9mM1Vwv0"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v8U9mM1Vwv0"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zA79u9cxwJqGNXGSzFd9ouqAgUvlm2W-/view"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redirect?redir_token=l1PX6MCDuCh2YjqOkKwo8Do4qf98MTU5MTc3MjMxNEAxNTkxNjg1OTE0&amp;q=https%3A%2F%2Farxiv.org%2Fabs%2F1803.01534&amp;v=bDK9NRF20To&amp;event=video_description" TargetMode="External"/><Relationship Id="rId3" Type="http://schemas.openxmlformats.org/officeDocument/2006/relationships/hyperlink" Target="https://www.youtube.com/redirect?redir_token=l1PX6MCDuCh2YjqOkKwo8Do4qf98MTU5MTc3MjMxNEAxNTkxNjg1OTE0&amp;q=https%3A%2F%2Farxiv.org%2Fabs%2F1803.01534&amp;v=bDK9NRF20To&amp;event=video_description"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9.01507" TargetMode="External"/><Relationship Id="rId3" Type="http://schemas.openxmlformats.org/officeDocument/2006/relationships/hyperlink" Target="https://eccv2018.org/openaccess/content_ECCV_2018/papers/Sanghyun_Woo_Convolutional_Block_Attention_ECCV_2018_paper.pdf" TargetMode="External"/><Relationship Id="rId4" Type="http://schemas.openxmlformats.org/officeDocument/2006/relationships/hyperlink" Target="https://eccv2018.org/openaccess/content_ECCV_2018/papers/Sanghyun_Woo_Convolutional_Block_Attention_ECCV_2018_paper.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Mh1wVZ2OQMhxCPtBExljRMnwFQEWjeQGyj7IHWOq58I/edit?usp=sharing" TargetMode="External"/><Relationship Id="rId3" Type="http://schemas.openxmlformats.org/officeDocument/2006/relationships/hyperlink" Target="https://arxiv.org/pdf/2002.05712.pdf"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911.11929" TargetMode="External"/><Relationship Id="rId3" Type="http://schemas.openxmlformats.org/officeDocument/2006/relationships/hyperlink" Target="https://www.youtube.com/watch?v=-W6y8xnd--U"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911.08287.pdf" TargetMode="External"/><Relationship Id="rId3" Type="http://schemas.openxmlformats.org/officeDocument/2006/relationships/hyperlink" Target="https://arxiv.org/abs/2002.05712"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9.01507" TargetMode="External"/><Relationship Id="rId3" Type="http://schemas.openxmlformats.org/officeDocument/2006/relationships/hyperlink" Target="https://eccv2018.org/openaccess/content_ECCV_2018/papers/Sanghyun_Woo_Convolutional_Block_Attention_ECCV_2018_paper.pdf" TargetMode="External"/><Relationship Id="rId4" Type="http://schemas.openxmlformats.org/officeDocument/2006/relationships/hyperlink" Target="https://arxiv.org/abs/1406.4729" TargetMode="External"/><Relationship Id="rId5" Type="http://schemas.openxmlformats.org/officeDocument/2006/relationships/hyperlink" Target="https://www.youtube.com/watch?v=2IoHC_fhrFU" TargetMode="External"/><Relationship Id="rId6" Type="http://schemas.openxmlformats.org/officeDocument/2006/relationships/hyperlink" Target="https://arxiv.org/pdf/1908.08681.pdf" TargetMode="External"/><Relationship Id="rId7" Type="http://schemas.openxmlformats.org/officeDocument/2006/relationships/hyperlink" Target="https://arxiv.org/abs/1911.11929"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Reference:</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[Backbone]</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DenseNet:</a:t>
            </a:r>
            <a:r>
              <a:rPr lang="en-GB" sz="1050">
                <a:solidFill>
                  <a:srgbClr val="030303"/>
                </a:solidFill>
                <a:highlight>
                  <a:srgbClr val="F9F9F9"/>
                </a:highlight>
                <a:uFill>
                  <a:noFill/>
                </a:uFill>
                <a:latin typeface="Roboto"/>
                <a:ea typeface="Roboto"/>
                <a:cs typeface="Roboto"/>
                <a:sym typeface="Roboto"/>
                <a:hlinkClick r:id="rId2">
                  <a:extLst>
                    <a:ext uri="{A12FA001-AC4F-418D-AE19-62706E023703}">
                      <ahyp:hlinkClr val="tx"/>
                    </a:ext>
                  </a:extLst>
                </a:hlinkClick>
              </a:rPr>
              <a:t> </a:t>
            </a:r>
            <a:r>
              <a:rPr lang="en-GB" sz="1050" u="sng">
                <a:solidFill>
                  <a:schemeClr val="hlink"/>
                </a:solidFill>
                <a:highlight>
                  <a:srgbClr val="F9F9F9"/>
                </a:highlight>
                <a:latin typeface="Roboto"/>
                <a:ea typeface="Roboto"/>
                <a:cs typeface="Roboto"/>
                <a:sym typeface="Roboto"/>
                <a:hlinkClick r:id="rId3"/>
              </a:rPr>
              <a:t>https://www.youtube.com/watch?v=-W6y8...</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Cross stage partial connections (CSP):</a:t>
            </a:r>
            <a:r>
              <a:rPr lang="en-GB" sz="1050">
                <a:solidFill>
                  <a:srgbClr val="030303"/>
                </a:solidFill>
                <a:highlight>
                  <a:srgbClr val="F9F9F9"/>
                </a:highlight>
                <a:uFill>
                  <a:noFill/>
                </a:uFill>
                <a:latin typeface="Roboto"/>
                <a:ea typeface="Roboto"/>
                <a:cs typeface="Roboto"/>
                <a:sym typeface="Roboto"/>
                <a:hlinkClick r:id="rId4">
                  <a:extLst>
                    <a:ext uri="{A12FA001-AC4F-418D-AE19-62706E023703}">
                      <ahyp:hlinkClr val="tx"/>
                    </a:ext>
                  </a:extLst>
                </a:hlinkClick>
              </a:rPr>
              <a:t> </a:t>
            </a:r>
            <a:r>
              <a:rPr lang="en-GB" sz="1050" u="sng">
                <a:solidFill>
                  <a:schemeClr val="hlink"/>
                </a:solidFill>
                <a:highlight>
                  <a:srgbClr val="F9F9F9"/>
                </a:highlight>
                <a:latin typeface="Roboto"/>
                <a:ea typeface="Roboto"/>
                <a:cs typeface="Roboto"/>
                <a:sym typeface="Roboto"/>
                <a:hlinkClick r:id="rId5"/>
              </a:rPr>
              <a:t>https://arxiv.org/abs/1911.11929</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YOLOv3-spp:</a:t>
            </a:r>
            <a:r>
              <a:rPr lang="en-GB" sz="1050">
                <a:solidFill>
                  <a:srgbClr val="030303"/>
                </a:solidFill>
                <a:highlight>
                  <a:srgbClr val="F9F9F9"/>
                </a:highlight>
                <a:uFill>
                  <a:noFill/>
                </a:uFill>
                <a:latin typeface="Roboto"/>
                <a:ea typeface="Roboto"/>
                <a:cs typeface="Roboto"/>
                <a:sym typeface="Roboto"/>
                <a:hlinkClick r:id="rId6">
                  <a:extLst>
                    <a:ext uri="{A12FA001-AC4F-418D-AE19-62706E023703}">
                      <ahyp:hlinkClr val="tx"/>
                    </a:ext>
                  </a:extLst>
                </a:hlinkClick>
              </a:rPr>
              <a:t> </a:t>
            </a:r>
            <a:r>
              <a:rPr lang="en-GB" sz="1050" u="sng">
                <a:solidFill>
                  <a:schemeClr val="hlink"/>
                </a:solidFill>
                <a:highlight>
                  <a:srgbClr val="F9F9F9"/>
                </a:highlight>
                <a:latin typeface="Roboto"/>
                <a:ea typeface="Roboto"/>
                <a:cs typeface="Roboto"/>
                <a:sym typeface="Roboto"/>
                <a:hlinkClick r:id="rId7"/>
              </a:rPr>
              <a:t>https://arxiv.org/abs/1903.08589</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[Bag of Freebies]</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SAT:</a:t>
            </a:r>
            <a:r>
              <a:rPr lang="en-GB" sz="1050">
                <a:solidFill>
                  <a:srgbClr val="030303"/>
                </a:solidFill>
                <a:highlight>
                  <a:srgbClr val="F9F9F9"/>
                </a:highlight>
                <a:uFill>
                  <a:noFill/>
                </a:uFill>
                <a:latin typeface="Roboto"/>
                <a:ea typeface="Roboto"/>
                <a:cs typeface="Roboto"/>
                <a:sym typeface="Roboto"/>
                <a:hlinkClick r:id="rId8">
                  <a:extLst>
                    <a:ext uri="{A12FA001-AC4F-418D-AE19-62706E023703}">
                      <ahyp:hlinkClr val="tx"/>
                    </a:ext>
                  </a:extLst>
                </a:hlinkClick>
              </a:rPr>
              <a:t> </a:t>
            </a:r>
            <a:r>
              <a:rPr lang="en-GB" sz="1050" u="sng">
                <a:solidFill>
                  <a:schemeClr val="hlink"/>
                </a:solidFill>
                <a:highlight>
                  <a:srgbClr val="F9F9F9"/>
                </a:highlight>
                <a:latin typeface="Roboto"/>
                <a:ea typeface="Roboto"/>
                <a:cs typeface="Roboto"/>
                <a:sym typeface="Roboto"/>
                <a:hlinkClick r:id="rId9"/>
              </a:rPr>
              <a:t>https://www.youtube.com/watch?v=v8U9m...</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DIoU:</a:t>
            </a:r>
            <a:r>
              <a:rPr lang="en-GB" sz="1050">
                <a:solidFill>
                  <a:srgbClr val="030303"/>
                </a:solidFill>
                <a:highlight>
                  <a:srgbClr val="F9F9F9"/>
                </a:highlight>
                <a:uFill>
                  <a:noFill/>
                </a:uFill>
                <a:latin typeface="Roboto"/>
                <a:ea typeface="Roboto"/>
                <a:cs typeface="Roboto"/>
                <a:sym typeface="Roboto"/>
                <a:hlinkClick r:id="rId10">
                  <a:extLst>
                    <a:ext uri="{A12FA001-AC4F-418D-AE19-62706E023703}">
                      <ahyp:hlinkClr val="tx"/>
                    </a:ext>
                  </a:extLst>
                </a:hlinkClick>
              </a:rPr>
              <a:t> </a:t>
            </a:r>
            <a:r>
              <a:rPr lang="en-GB" sz="1050" u="sng">
                <a:solidFill>
                  <a:schemeClr val="hlink"/>
                </a:solidFill>
                <a:highlight>
                  <a:srgbClr val="F9F9F9"/>
                </a:highlight>
                <a:latin typeface="Roboto"/>
                <a:ea typeface="Roboto"/>
                <a:cs typeface="Roboto"/>
                <a:sym typeface="Roboto"/>
                <a:hlinkClick r:id="rId11"/>
              </a:rPr>
              <a:t>https://arxiv.org/pdf/1911.08287.pdf</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CBN:</a:t>
            </a:r>
            <a:r>
              <a:rPr lang="en-GB" sz="1050">
                <a:solidFill>
                  <a:srgbClr val="030303"/>
                </a:solidFill>
                <a:highlight>
                  <a:srgbClr val="F9F9F9"/>
                </a:highlight>
                <a:uFill>
                  <a:noFill/>
                </a:uFill>
                <a:latin typeface="Roboto"/>
                <a:ea typeface="Roboto"/>
                <a:cs typeface="Roboto"/>
                <a:sym typeface="Roboto"/>
                <a:hlinkClick r:id="rId12">
                  <a:extLst>
                    <a:ext uri="{A12FA001-AC4F-418D-AE19-62706E023703}">
                      <ahyp:hlinkClr val="tx"/>
                    </a:ext>
                  </a:extLst>
                </a:hlinkClick>
              </a:rPr>
              <a:t> </a:t>
            </a:r>
            <a:r>
              <a:rPr lang="en-GB" sz="1050" u="sng">
                <a:solidFill>
                  <a:schemeClr val="hlink"/>
                </a:solidFill>
                <a:highlight>
                  <a:srgbClr val="F9F9F9"/>
                </a:highlight>
                <a:latin typeface="Roboto"/>
                <a:ea typeface="Roboto"/>
                <a:cs typeface="Roboto"/>
                <a:sym typeface="Roboto"/>
                <a:hlinkClick r:id="rId13"/>
              </a:rPr>
              <a:t>https://arxiv.org/abs/2002.05712</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[Bag of Specials]</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PAN:</a:t>
            </a:r>
            <a:r>
              <a:rPr lang="en-GB" sz="1050">
                <a:solidFill>
                  <a:srgbClr val="030303"/>
                </a:solidFill>
                <a:highlight>
                  <a:srgbClr val="F9F9F9"/>
                </a:highlight>
                <a:uFill>
                  <a:noFill/>
                </a:uFill>
                <a:latin typeface="Roboto"/>
                <a:ea typeface="Roboto"/>
                <a:cs typeface="Roboto"/>
                <a:sym typeface="Roboto"/>
                <a:hlinkClick r:id="rId14">
                  <a:extLst>
                    <a:ext uri="{A12FA001-AC4F-418D-AE19-62706E023703}">
                      <ahyp:hlinkClr val="tx"/>
                    </a:ext>
                  </a:extLst>
                </a:hlinkClick>
              </a:rPr>
              <a:t> </a:t>
            </a:r>
            <a:r>
              <a:rPr lang="en-GB" sz="1050" u="sng">
                <a:solidFill>
                  <a:schemeClr val="hlink"/>
                </a:solidFill>
                <a:highlight>
                  <a:srgbClr val="F9F9F9"/>
                </a:highlight>
                <a:latin typeface="Roboto"/>
                <a:ea typeface="Roboto"/>
                <a:cs typeface="Roboto"/>
                <a:sym typeface="Roboto"/>
                <a:hlinkClick r:id="rId15"/>
              </a:rPr>
              <a:t>https://arxiv.org/abs/1803.01534</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Squeeze-and-Excitation:</a:t>
            </a:r>
            <a:r>
              <a:rPr lang="en-GB" sz="1050">
                <a:solidFill>
                  <a:srgbClr val="030303"/>
                </a:solidFill>
                <a:highlight>
                  <a:srgbClr val="F9F9F9"/>
                </a:highlight>
                <a:uFill>
                  <a:noFill/>
                </a:uFill>
                <a:latin typeface="Roboto"/>
                <a:ea typeface="Roboto"/>
                <a:cs typeface="Roboto"/>
                <a:sym typeface="Roboto"/>
                <a:hlinkClick r:id="rId16">
                  <a:extLst>
                    <a:ext uri="{A12FA001-AC4F-418D-AE19-62706E023703}">
                      <ahyp:hlinkClr val="tx"/>
                    </a:ext>
                  </a:extLst>
                </a:hlinkClick>
              </a:rPr>
              <a:t> </a:t>
            </a:r>
            <a:r>
              <a:rPr lang="en-GB" sz="1050" u="sng">
                <a:solidFill>
                  <a:schemeClr val="hlink"/>
                </a:solidFill>
                <a:highlight>
                  <a:srgbClr val="F9F9F9"/>
                </a:highlight>
                <a:latin typeface="Roboto"/>
                <a:ea typeface="Roboto"/>
                <a:cs typeface="Roboto"/>
                <a:sym typeface="Roboto"/>
                <a:hlinkClick r:id="rId17"/>
              </a:rPr>
              <a:t>https://arxiv.org/abs/1709.01507</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Spatial Attention Module:</a:t>
            </a:r>
            <a:r>
              <a:rPr lang="en-GB" sz="1050">
                <a:solidFill>
                  <a:srgbClr val="030303"/>
                </a:solidFill>
                <a:highlight>
                  <a:srgbClr val="F9F9F9"/>
                </a:highlight>
                <a:uFill>
                  <a:noFill/>
                </a:uFill>
                <a:latin typeface="Roboto"/>
                <a:ea typeface="Roboto"/>
                <a:cs typeface="Roboto"/>
                <a:sym typeface="Roboto"/>
                <a:hlinkClick r:id="rId18">
                  <a:extLst>
                    <a:ext uri="{A12FA001-AC4F-418D-AE19-62706E023703}">
                      <ahyp:hlinkClr val="tx"/>
                    </a:ext>
                  </a:extLst>
                </a:hlinkClick>
              </a:rPr>
              <a:t> </a:t>
            </a:r>
            <a:r>
              <a:rPr lang="en-GB" sz="1050" u="sng">
                <a:solidFill>
                  <a:schemeClr val="hlink"/>
                </a:solidFill>
                <a:highlight>
                  <a:srgbClr val="F9F9F9"/>
                </a:highlight>
                <a:latin typeface="Roboto"/>
                <a:ea typeface="Roboto"/>
                <a:cs typeface="Roboto"/>
                <a:sym typeface="Roboto"/>
                <a:hlinkClick r:id="rId19"/>
              </a:rPr>
              <a:t>https://eccv2018.org/openaccess/conte...</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SPP:</a:t>
            </a:r>
            <a:r>
              <a:rPr lang="en-GB" sz="1050">
                <a:solidFill>
                  <a:srgbClr val="030303"/>
                </a:solidFill>
                <a:highlight>
                  <a:srgbClr val="F9F9F9"/>
                </a:highlight>
                <a:uFill>
                  <a:noFill/>
                </a:uFill>
                <a:latin typeface="Roboto"/>
                <a:ea typeface="Roboto"/>
                <a:cs typeface="Roboto"/>
                <a:sym typeface="Roboto"/>
                <a:hlinkClick r:id="rId20">
                  <a:extLst>
                    <a:ext uri="{A12FA001-AC4F-418D-AE19-62706E023703}">
                      <ahyp:hlinkClr val="tx"/>
                    </a:ext>
                  </a:extLst>
                </a:hlinkClick>
              </a:rPr>
              <a:t> </a:t>
            </a:r>
            <a:r>
              <a:rPr lang="en-GB" sz="1050" u="sng">
                <a:solidFill>
                  <a:schemeClr val="hlink"/>
                </a:solidFill>
                <a:highlight>
                  <a:srgbClr val="F9F9F9"/>
                </a:highlight>
                <a:latin typeface="Roboto"/>
                <a:ea typeface="Roboto"/>
                <a:cs typeface="Roboto"/>
                <a:sym typeface="Roboto"/>
                <a:hlinkClick r:id="rId21"/>
              </a:rPr>
              <a:t>https://arxiv.org/abs/1406.4729</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Mish:</a:t>
            </a:r>
            <a:r>
              <a:rPr lang="en-GB" sz="1050">
                <a:solidFill>
                  <a:srgbClr val="030303"/>
                </a:solidFill>
                <a:highlight>
                  <a:srgbClr val="F9F9F9"/>
                </a:highlight>
                <a:uFill>
                  <a:noFill/>
                </a:uFill>
                <a:latin typeface="Roboto"/>
                <a:ea typeface="Roboto"/>
                <a:cs typeface="Roboto"/>
                <a:sym typeface="Roboto"/>
                <a:hlinkClick r:id="rId22">
                  <a:extLst>
                    <a:ext uri="{A12FA001-AC4F-418D-AE19-62706E023703}">
                      <ahyp:hlinkClr val="tx"/>
                    </a:ext>
                  </a:extLst>
                </a:hlinkClick>
              </a:rPr>
              <a:t> </a:t>
            </a:r>
            <a:r>
              <a:rPr lang="en-GB" sz="1050" u="sng">
                <a:solidFill>
                  <a:schemeClr val="hlink"/>
                </a:solidFill>
                <a:highlight>
                  <a:srgbClr val="F9F9F9"/>
                </a:highlight>
                <a:latin typeface="Roboto"/>
                <a:ea typeface="Roboto"/>
                <a:cs typeface="Roboto"/>
                <a:sym typeface="Roboto"/>
                <a:hlinkClick r:id="rId23"/>
              </a:rPr>
              <a:t>https://arxiv.org/pdf/1908.08681.pdf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0b382ca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0b382ca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70ab96fc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70ab96fc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0bab653d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0bab653d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CmBN not in the backbone? -&gt; CSPDarkNet53 contains BN layers already.</a:t>
            </a:r>
            <a:endParaRPr/>
          </a:p>
          <a:p>
            <a:pPr indent="0" lvl="0" marL="0" rtl="0" algn="l">
              <a:spcBef>
                <a:spcPts val="0"/>
              </a:spcBef>
              <a:spcAft>
                <a:spcPts val="0"/>
              </a:spcAft>
              <a:buNone/>
            </a:pPr>
            <a:r>
              <a:rPr b="1" lang="en-GB"/>
              <a:t>SAT:</a:t>
            </a:r>
            <a:r>
              <a:rPr lang="en-GB"/>
              <a:t> </a:t>
            </a:r>
            <a:r>
              <a:rPr lang="en-GB" u="sng">
                <a:solidFill>
                  <a:schemeClr val="hlink"/>
                </a:solidFill>
                <a:hlinkClick r:id="rId2"/>
              </a:rPr>
              <a:t>https://www.youtube.com/watch?v=v8U9mM1Vwv0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01fd7ff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01fd7ff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slides will cover the </a:t>
            </a:r>
            <a:r>
              <a:rPr lang="en-GB">
                <a:solidFill>
                  <a:srgbClr val="76B900"/>
                </a:solidFill>
              </a:rPr>
              <a:t>highlighted green part</a:t>
            </a:r>
            <a:endParaRPr>
              <a:solidFill>
                <a:srgbClr val="76B9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853a905b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853a905b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Mish: </a:t>
            </a:r>
            <a:r>
              <a:rPr lang="en-GB" u="sng">
                <a:solidFill>
                  <a:schemeClr val="hlink"/>
                </a:solidFill>
                <a:hlinkClick r:id="rId2"/>
              </a:rPr>
              <a:t>https://arxiv.org/pdf/1908.08681.pdf</a:t>
            </a:r>
            <a:endParaRPr/>
          </a:p>
          <a:p>
            <a:pPr indent="0" lvl="0" marL="0" rtl="0" algn="l">
              <a:spcBef>
                <a:spcPts val="0"/>
              </a:spcBef>
              <a:spcAft>
                <a:spcPts val="0"/>
              </a:spcAft>
              <a:buNone/>
            </a:pPr>
            <a:r>
              <a:rPr lang="en-GB"/>
              <a:t>The experiments show that Mish tends to work better than both ReLU and Swish along with other standard activation functions in many deep networks across challenging datasets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853a905b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853a905b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b="1" lang="en-GB" sz="1200">
                <a:solidFill>
                  <a:schemeClr val="dk1"/>
                </a:solidFill>
              </a:rPr>
              <a:t>DenseNet</a:t>
            </a:r>
            <a:r>
              <a:rPr lang="en-GB">
                <a:solidFill>
                  <a:schemeClr val="dk1"/>
                </a:solidFill>
              </a:rPr>
              <a:t>: </a:t>
            </a:r>
            <a:r>
              <a:rPr lang="en-GB" u="sng">
                <a:solidFill>
                  <a:schemeClr val="accent5"/>
                </a:solidFill>
                <a:hlinkClick r:id="rId2">
                  <a:extLst>
                    <a:ext uri="{A12FA001-AC4F-418D-AE19-62706E023703}">
                      <ahyp:hlinkClr val="tx"/>
                    </a:ext>
                  </a:extLst>
                </a:hlinkClick>
              </a:rPr>
              <a:t>https://www.youtube.com/watch?v=-W6y8xnd--U</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Advantage 1: strong gradient flow, the error signal can be backprob easily to the early layers</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Advantage 2: less parameters</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Advantage 3: Diversified features</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Advantage 4: The final classifier has all level of features (smoother decision boundary, a better performance)</a:t>
            </a:r>
            <a:endParaRPr>
              <a:solidFill>
                <a:schemeClr val="dk1"/>
              </a:solidFill>
            </a:endParaRPr>
          </a:p>
          <a:p>
            <a:pPr indent="-298450" lvl="2" marL="1371600" rtl="0" algn="l">
              <a:spcBef>
                <a:spcPts val="0"/>
              </a:spcBef>
              <a:spcAft>
                <a:spcPts val="0"/>
              </a:spcAft>
              <a:buClr>
                <a:schemeClr val="dk1"/>
              </a:buClr>
              <a:buSzPts val="1100"/>
              <a:buChar char="■"/>
            </a:pPr>
            <a:r>
              <a:rPr lang="en-GB">
                <a:solidFill>
                  <a:schemeClr val="dk1"/>
                </a:solidFill>
              </a:rPr>
              <a:t>Imply that DenseNet works well when training data is insufficient</a:t>
            </a:r>
            <a:endParaRPr>
              <a:solidFill>
                <a:schemeClr val="dk1"/>
              </a:solidFill>
            </a:endParaRPr>
          </a:p>
          <a:p>
            <a:pPr indent="-298450" lvl="0" marL="457200" rtl="0" algn="l">
              <a:spcBef>
                <a:spcPts val="0"/>
              </a:spcBef>
              <a:spcAft>
                <a:spcPts val="0"/>
              </a:spcAft>
              <a:buClr>
                <a:schemeClr val="dk1"/>
              </a:buClr>
              <a:buSzPts val="1100"/>
              <a:buChar char="●"/>
            </a:pPr>
            <a:r>
              <a:rPr b="1" lang="en-GB">
                <a:solidFill>
                  <a:schemeClr val="dk1"/>
                </a:solidFill>
              </a:rPr>
              <a:t>Cross stage partial connections (CSP</a:t>
            </a:r>
            <a:r>
              <a:rPr lang="en-GB">
                <a:solidFill>
                  <a:schemeClr val="dk1"/>
                </a:solidFill>
              </a:rPr>
              <a:t>): </a:t>
            </a:r>
            <a:r>
              <a:rPr lang="en-GB" u="sng">
                <a:solidFill>
                  <a:schemeClr val="accent5"/>
                </a:solidFill>
                <a:hlinkClick r:id="rId3">
                  <a:extLst>
                    <a:ext uri="{A12FA001-AC4F-418D-AE19-62706E023703}">
                      <ahyp:hlinkClr val="tx"/>
                    </a:ext>
                  </a:extLst>
                </a:hlinkClick>
              </a:rPr>
              <a:t>https://arxiv.org/abs/1911.11929</a:t>
            </a:r>
            <a:endParaRPr>
              <a:solidFill>
                <a:schemeClr val="dk1"/>
              </a:solidFill>
            </a:endParaRPr>
          </a:p>
          <a:p>
            <a:pPr indent="-298450" lvl="1" marL="914400" rtl="0" algn="l">
              <a:spcBef>
                <a:spcPts val="0"/>
              </a:spcBef>
              <a:spcAft>
                <a:spcPts val="0"/>
              </a:spcAft>
              <a:buClr>
                <a:schemeClr val="dk1"/>
              </a:buClr>
              <a:buSzPts val="1100"/>
              <a:buChar char="○"/>
            </a:pPr>
            <a:r>
              <a:rPr lang="en-GB" sz="1050">
                <a:solidFill>
                  <a:schemeClr val="dk1"/>
                </a:solidFill>
                <a:highlight>
                  <a:srgbClr val="FFFFFF"/>
                </a:highlight>
                <a:latin typeface="Courier New"/>
                <a:ea typeface="Courier New"/>
                <a:cs typeface="Courier New"/>
                <a:sym typeface="Courier New"/>
              </a:rPr>
              <a:t>- DenseNet has duplicated gradient information which can be improved</a:t>
            </a:r>
            <a:endParaRPr sz="1050">
              <a:solidFill>
                <a:schemeClr val="dk1"/>
              </a:solidFill>
              <a:highlight>
                <a:srgbClr val="FFFFFF"/>
              </a:highlight>
              <a:latin typeface="Courier New"/>
              <a:ea typeface="Courier New"/>
              <a:cs typeface="Courier New"/>
              <a:sym typeface="Courier New"/>
            </a:endParaRPr>
          </a:p>
          <a:p>
            <a:pPr indent="-298450" lvl="1" marL="914400" rtl="0" algn="l">
              <a:spcBef>
                <a:spcPts val="0"/>
              </a:spcBef>
              <a:spcAft>
                <a:spcPts val="0"/>
              </a:spcAft>
              <a:buClr>
                <a:schemeClr val="dk1"/>
              </a:buClr>
              <a:buSzPts val="1100"/>
              <a:buChar char="○"/>
            </a:pPr>
            <a:r>
              <a:rPr lang="en-GB" sz="1050">
                <a:solidFill>
                  <a:schemeClr val="dk1"/>
                </a:solidFill>
                <a:highlight>
                  <a:srgbClr val="FFFFFF"/>
                </a:highlight>
                <a:latin typeface="Courier New"/>
                <a:ea typeface="Courier New"/>
                <a:cs typeface="Courier New"/>
                <a:sym typeface="Courier New"/>
              </a:rPr>
              <a:t>- Cross-Stage Partial composite with 2 parts: 1. Partial Dense Block 2. Partial Transition Layer. </a:t>
            </a:r>
            <a:endParaRPr sz="1050">
              <a:solidFill>
                <a:schemeClr val="dk1"/>
              </a:solidFill>
              <a:highlight>
                <a:srgbClr val="FFFFFF"/>
              </a:highlight>
              <a:latin typeface="Courier New"/>
              <a:ea typeface="Courier New"/>
              <a:cs typeface="Courier New"/>
              <a:sym typeface="Courier New"/>
            </a:endParaRPr>
          </a:p>
          <a:p>
            <a:pPr indent="-298450" lvl="1" marL="914400" rtl="0" algn="l">
              <a:spcBef>
                <a:spcPts val="0"/>
              </a:spcBef>
              <a:spcAft>
                <a:spcPts val="0"/>
              </a:spcAft>
              <a:buClr>
                <a:schemeClr val="dk1"/>
              </a:buClr>
              <a:buSzPts val="1100"/>
              <a:buChar char="○"/>
            </a:pPr>
            <a:r>
              <a:rPr lang="en-GB" sz="1050">
                <a:solidFill>
                  <a:schemeClr val="dk1"/>
                </a:solidFill>
                <a:highlight>
                  <a:srgbClr val="FFFFFF"/>
                </a:highlight>
                <a:latin typeface="Courier New"/>
                <a:ea typeface="Courier New"/>
                <a:cs typeface="Courier New"/>
                <a:sym typeface="Courier New"/>
              </a:rPr>
              <a:t>The benefits of CSP is mainly come from "splitting the gradient flow"</a:t>
            </a:r>
            <a:endParaRPr sz="1050">
              <a:solidFill>
                <a:schemeClr val="dk1"/>
              </a:solidFill>
              <a:highlight>
                <a:srgbClr val="FFFFFF"/>
              </a:highlight>
              <a:latin typeface="Courier New"/>
              <a:ea typeface="Courier New"/>
              <a:cs typeface="Courier New"/>
              <a:sym typeface="Courier New"/>
            </a:endParaRPr>
          </a:p>
          <a:p>
            <a:pPr indent="-298450" lvl="1" marL="914400" rtl="0" algn="l">
              <a:spcBef>
                <a:spcPts val="0"/>
              </a:spcBef>
              <a:spcAft>
                <a:spcPts val="0"/>
              </a:spcAft>
              <a:buClr>
                <a:schemeClr val="dk1"/>
              </a:buClr>
              <a:buSzPts val="1100"/>
              <a:buChar char="○"/>
            </a:pPr>
            <a:r>
              <a:rPr lang="en-GB" sz="1050">
                <a:solidFill>
                  <a:schemeClr val="dk1"/>
                </a:solidFill>
                <a:highlight>
                  <a:srgbClr val="FFFFFF"/>
                </a:highlight>
                <a:latin typeface="Courier New"/>
                <a:ea typeface="Courier New"/>
                <a:cs typeface="Courier New"/>
                <a:sym typeface="Courier New"/>
              </a:rPr>
              <a:t> * strengthen the learning capability (even a lightweight model (less params) can achieve similar accuracy, but much faster)</a:t>
            </a:r>
            <a:endParaRPr sz="1050">
              <a:solidFill>
                <a:schemeClr val="dk1"/>
              </a:solidFill>
              <a:highlight>
                <a:srgbClr val="FFFFFF"/>
              </a:highlight>
              <a:latin typeface="Courier New"/>
              <a:ea typeface="Courier New"/>
              <a:cs typeface="Courier New"/>
              <a:sym typeface="Courier New"/>
            </a:endParaRPr>
          </a:p>
          <a:p>
            <a:pPr indent="-298450" lvl="1" marL="914400" rtl="0" algn="l">
              <a:spcBef>
                <a:spcPts val="0"/>
              </a:spcBef>
              <a:spcAft>
                <a:spcPts val="0"/>
              </a:spcAft>
              <a:buClr>
                <a:schemeClr val="dk1"/>
              </a:buClr>
              <a:buSzPts val="1100"/>
              <a:buChar char="○"/>
            </a:pPr>
            <a:r>
              <a:rPr lang="en-GB" sz="1050">
                <a:solidFill>
                  <a:schemeClr val="dk1"/>
                </a:solidFill>
                <a:highlight>
                  <a:srgbClr val="FFFFFF"/>
                </a:highlight>
                <a:latin typeface="Courier New"/>
                <a:ea typeface="Courier New"/>
                <a:cs typeface="Courier New"/>
                <a:sym typeface="Courier New"/>
              </a:rPr>
              <a:t> * removing the bottleneck layer</a:t>
            </a:r>
            <a:endParaRPr sz="1050">
              <a:solidFill>
                <a:schemeClr val="dk1"/>
              </a:solidFill>
              <a:highlight>
                <a:srgbClr val="FFFFFF"/>
              </a:highlight>
              <a:latin typeface="Courier New"/>
              <a:ea typeface="Courier New"/>
              <a:cs typeface="Courier New"/>
              <a:sym typeface="Courier New"/>
            </a:endParaRPr>
          </a:p>
          <a:p>
            <a:pPr indent="-298450" lvl="1" marL="914400" rtl="0" algn="l">
              <a:spcBef>
                <a:spcPts val="0"/>
              </a:spcBef>
              <a:spcAft>
                <a:spcPts val="0"/>
              </a:spcAft>
              <a:buClr>
                <a:schemeClr val="dk1"/>
              </a:buClr>
              <a:buSzPts val="1100"/>
              <a:buChar char="○"/>
            </a:pPr>
            <a:r>
              <a:rPr lang="en-GB" sz="1050">
                <a:solidFill>
                  <a:schemeClr val="dk1"/>
                </a:solidFill>
                <a:highlight>
                  <a:srgbClr val="FFFFFF"/>
                </a:highlight>
                <a:latin typeface="Courier New"/>
                <a:ea typeface="Courier New"/>
                <a:cs typeface="Courier New"/>
                <a:sym typeface="Courier New"/>
              </a:rPr>
              <a:t> * reduce memory costs (use channel-wise compression during the feature pyramid (EFM model))</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0bab653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0bab653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01fd7ff5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01fd7ff5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b="1" lang="en-GB">
                <a:solidFill>
                  <a:schemeClr val="dk1"/>
                </a:solidFill>
              </a:rPr>
              <a:t>SAT:</a:t>
            </a:r>
            <a:r>
              <a:rPr lang="en-GB">
                <a:solidFill>
                  <a:schemeClr val="dk1"/>
                </a:solidFill>
              </a:rPr>
              <a:t> </a:t>
            </a:r>
            <a:r>
              <a:rPr lang="en-GB" u="sng">
                <a:solidFill>
                  <a:schemeClr val="accent5"/>
                </a:solidFill>
                <a:hlinkClick r:id="rId2">
                  <a:extLst>
                    <a:ext uri="{A12FA001-AC4F-418D-AE19-62706E023703}">
                      <ahyp:hlinkClr val="tx"/>
                    </a:ext>
                  </a:extLst>
                </a:hlinkClick>
              </a:rPr>
              <a:t>https://www.youtube.com/watch?v=v8U9mM1Vwv0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80b382caa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0b382caa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b="1" lang="en-GB">
                <a:solidFill>
                  <a:schemeClr val="dk1"/>
                </a:solidFill>
              </a:rPr>
              <a:t>SAT:</a:t>
            </a:r>
            <a:r>
              <a:rPr lang="en-GB">
                <a:solidFill>
                  <a:schemeClr val="dk1"/>
                </a:solidFill>
              </a:rPr>
              <a:t> </a:t>
            </a:r>
            <a:r>
              <a:rPr lang="en-GB" u="sng">
                <a:solidFill>
                  <a:schemeClr val="accent5"/>
                </a:solidFill>
                <a:hlinkClick r:id="rId2">
                  <a:extLst>
                    <a:ext uri="{A12FA001-AC4F-418D-AE19-62706E023703}">
                      <ahyp:hlinkClr val="tx"/>
                    </a:ext>
                  </a:extLst>
                </a:hlinkClick>
              </a:rPr>
              <a:t>https://www.youtube.com/watch?v=v8U9mM1Vwv0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853a905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853a905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YOLOv3 - SPP: </a:t>
            </a:r>
            <a:r>
              <a:rPr lang="en-GB" u="sng">
                <a:solidFill>
                  <a:schemeClr val="hlink"/>
                </a:solidFill>
                <a:hlinkClick r:id="rId2"/>
              </a:rPr>
              <a:t>https://drive.google.com/file/d/1zA79u9cxwJqGNXGSzFd9ouqAgUvlm2W-/view</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7703702c8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703702c8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853a905b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853a905b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030303"/>
                </a:solidFill>
                <a:highlight>
                  <a:srgbClr val="F9F9F9"/>
                </a:highlight>
                <a:latin typeface="Roboto"/>
                <a:ea typeface="Roboto"/>
                <a:cs typeface="Roboto"/>
                <a:sym typeface="Roboto"/>
              </a:rPr>
              <a:t>* PAN:</a:t>
            </a:r>
            <a:r>
              <a:rPr lang="en-GB" sz="1050">
                <a:solidFill>
                  <a:srgbClr val="030303"/>
                </a:solidFill>
                <a:highlight>
                  <a:srgbClr val="F9F9F9"/>
                </a:highlight>
                <a:uFill>
                  <a:noFill/>
                </a:uFill>
                <a:latin typeface="Roboto"/>
                <a:ea typeface="Roboto"/>
                <a:cs typeface="Roboto"/>
                <a:sym typeface="Roboto"/>
                <a:hlinkClick r:id="rId2">
                  <a:extLst>
                    <a:ext uri="{A12FA001-AC4F-418D-AE19-62706E023703}">
                      <ahyp:hlinkClr val="tx"/>
                    </a:ext>
                  </a:extLst>
                </a:hlinkClick>
              </a:rPr>
              <a:t> </a:t>
            </a:r>
            <a:r>
              <a:rPr lang="en-GB" sz="1050" u="sng">
                <a:solidFill>
                  <a:schemeClr val="accent5"/>
                </a:solidFill>
                <a:highlight>
                  <a:srgbClr val="F9F9F9"/>
                </a:highlight>
                <a:latin typeface="Roboto"/>
                <a:ea typeface="Roboto"/>
                <a:cs typeface="Roboto"/>
                <a:sym typeface="Roboto"/>
                <a:hlinkClick r:id="rId3">
                  <a:extLst>
                    <a:ext uri="{A12FA001-AC4F-418D-AE19-62706E023703}">
                      <ahyp:hlinkClr val="tx"/>
                    </a:ext>
                  </a:extLst>
                </a:hlinkClick>
              </a:rPr>
              <a:t>https://arxiv.org/abs/1803.01534</a:t>
            </a:r>
            <a:br>
              <a:rPr lang="en-GB">
                <a:solidFill>
                  <a:schemeClr val="dk1"/>
                </a:solidFill>
                <a:highlight>
                  <a:srgbClr val="FFFFFF"/>
                </a:highlight>
              </a:rPr>
            </a:br>
            <a:r>
              <a:rPr lang="en-GB">
                <a:solidFill>
                  <a:schemeClr val="dk1"/>
                </a:solidFill>
                <a:highlight>
                  <a:srgbClr val="FFFFFF"/>
                </a:highlight>
              </a:rPr>
              <a:t>A</a:t>
            </a:r>
            <a:r>
              <a:rPr lang="en-GB">
                <a:solidFill>
                  <a:schemeClr val="dk1"/>
                </a:solidFill>
              </a:rPr>
              <a:t> bottom-up path (b) is augmented to make low-layer information easier to propagate to the top</a:t>
            </a:r>
            <a:r>
              <a:rPr lang="en-GB">
                <a:solidFill>
                  <a:schemeClr val="dk1"/>
                </a:solidFill>
                <a:highlight>
                  <a:srgbClr val="FFFFFF"/>
                </a:highlight>
              </a:rPr>
              <a:t>. </a:t>
            </a:r>
            <a:r>
              <a:rPr lang="en-GB">
                <a:solidFill>
                  <a:schemeClr val="dk1"/>
                </a:solidFill>
              </a:rPr>
              <a:t>In FPN, the localized spatial information traveled upward in the red arrow. While not clearly demonstrates in the diagram, the red path goes through about 100+ layers. PAN introduced a short-cut path (the green path) which only takes about 10 layers to go to the top N₅ layer. </a:t>
            </a:r>
            <a:r>
              <a:rPr lang="en-GB">
                <a:solidFill>
                  <a:srgbClr val="FF0000"/>
                </a:solidFill>
              </a:rPr>
              <a:t>This short-circuit concepts make fine-grain localized information available to top layers</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GB">
                <a:solidFill>
                  <a:schemeClr val="dk1"/>
                </a:solidFill>
                <a:highlight>
                  <a:srgbClr val="FFFFFF"/>
                </a:highlight>
              </a:rPr>
              <a:t>In FPN, objects are detected separately and independently at different scale levels. This may produce duplicated predictions and not utilize information from other feature maps. PAN fuses the information together from all layers first using element-wise max operation</a:t>
            </a:r>
            <a:endParaRPr>
              <a:solidFill>
                <a:srgbClr val="FF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853a905b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853a905b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Squeeze-and-Excitation</a:t>
            </a:r>
            <a:r>
              <a:rPr lang="en-GB">
                <a:solidFill>
                  <a:schemeClr val="dk1"/>
                </a:solidFill>
              </a:rPr>
              <a:t>: </a:t>
            </a:r>
            <a:r>
              <a:rPr lang="en-GB" u="sng">
                <a:solidFill>
                  <a:schemeClr val="accent5"/>
                </a:solidFill>
                <a:hlinkClick r:id="rId2">
                  <a:extLst>
                    <a:ext uri="{A12FA001-AC4F-418D-AE19-62706E023703}">
                      <ahyp:hlinkClr val="tx"/>
                    </a:ext>
                  </a:extLst>
                </a:hlinkClick>
              </a:rPr>
              <a:t>https://arxiv.org/abs/1709.01507</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Pay 2% extra calculation in ResNet50 but increase 1% top-1 accuracy (ImageNet)</a:t>
            </a:r>
            <a:endParaRPr>
              <a:solidFill>
                <a:schemeClr val="dk1"/>
              </a:solidFill>
            </a:endParaRPr>
          </a:p>
          <a:p>
            <a:pPr indent="0" lvl="0" marL="0" rtl="0" algn="l">
              <a:spcBef>
                <a:spcPts val="0"/>
              </a:spcBef>
              <a:spcAft>
                <a:spcPts val="0"/>
              </a:spcAft>
              <a:buNone/>
            </a:pPr>
            <a:r>
              <a:rPr b="1" lang="en-GB">
                <a:solidFill>
                  <a:schemeClr val="dk1"/>
                </a:solidFill>
              </a:rPr>
              <a:t>Spatial Attention Module</a:t>
            </a:r>
            <a:r>
              <a:rPr lang="en-GB">
                <a:solidFill>
                  <a:schemeClr val="dk1"/>
                </a:solidFill>
              </a:rPr>
              <a:t>: </a:t>
            </a:r>
            <a:r>
              <a:rPr lang="en-GB" u="sng">
                <a:solidFill>
                  <a:schemeClr val="accent5"/>
                </a:solidFill>
                <a:hlinkClick r:id="rId3">
                  <a:extLst>
                    <a:ext uri="{A12FA001-AC4F-418D-AE19-62706E023703}">
                      <ahyp:hlinkClr val="tx"/>
                    </a:ext>
                  </a:extLst>
                </a:hlinkClick>
              </a:rPr>
              <a:t>https://eccv2018.org/openaccess/content_ECCV_2018/papers/Sanghyun_Woo_Convolutional_Block_Attention_ECCV_2018_paper.pdf</a:t>
            </a:r>
            <a:endParaRPr/>
          </a:p>
          <a:p>
            <a:pPr indent="-298450" lvl="0" marL="457200" rtl="0" algn="l">
              <a:spcBef>
                <a:spcPts val="0"/>
              </a:spcBef>
              <a:spcAft>
                <a:spcPts val="0"/>
              </a:spcAft>
              <a:buSzPts val="1100"/>
              <a:buChar char="●"/>
            </a:pPr>
            <a:r>
              <a:rPr lang="en-GB">
                <a:solidFill>
                  <a:schemeClr val="dk1"/>
                </a:solidFill>
              </a:rPr>
              <a:t>Pay 0.1% extra calculation in ResNet50-SE but increase 0.5% top-1 accuracy (ImageNet)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*CBAM (</a:t>
            </a:r>
            <a:r>
              <a:rPr b="1" lang="en-GB"/>
              <a:t>Convolutional</a:t>
            </a:r>
            <a:r>
              <a:rPr b="1" lang="en-GB"/>
              <a:t> Block </a:t>
            </a:r>
            <a:r>
              <a:rPr b="1" lang="en-GB"/>
              <a:t>Attention</a:t>
            </a:r>
            <a:r>
              <a:rPr b="1" lang="en-GB"/>
              <a:t> Module): </a:t>
            </a:r>
            <a:r>
              <a:rPr lang="en-GB" u="sng">
                <a:solidFill>
                  <a:schemeClr val="accent5"/>
                </a:solidFill>
                <a:hlinkClick r:id="rId4">
                  <a:extLst>
                    <a:ext uri="{A12FA001-AC4F-418D-AE19-62706E023703}">
                      <ahyp:hlinkClr val="tx"/>
                    </a:ext>
                  </a:extLst>
                </a:hlinkClick>
              </a:rPr>
              <a:t>https://eccv2018.org/openaccess/content_ECCV_2018/papers/Sanghyun_Woo_Convolutional_Block_Attention_ECCV_2018_paper.pdf</a:t>
            </a:r>
            <a:endParaRPr b="1"/>
          </a:p>
          <a:p>
            <a:pPr indent="-298450" lvl="0" marL="457200" rtl="0" algn="l">
              <a:spcBef>
                <a:spcPts val="0"/>
              </a:spcBef>
              <a:spcAft>
                <a:spcPts val="0"/>
              </a:spcAft>
              <a:buSzPts val="1100"/>
              <a:buChar char="●"/>
            </a:pPr>
            <a:r>
              <a:rPr lang="en-GB"/>
              <a:t>Original CBAM is sequential order: Channel-wise -&gt; Spatial-wise</a:t>
            </a:r>
            <a:endParaRPr/>
          </a:p>
          <a:p>
            <a:pPr indent="-298450" lvl="0" marL="457200" rtl="0" algn="l">
              <a:spcBef>
                <a:spcPts val="0"/>
              </a:spcBef>
              <a:spcAft>
                <a:spcPts val="0"/>
              </a:spcAft>
              <a:buSzPts val="1100"/>
              <a:buChar char="●"/>
            </a:pPr>
            <a:r>
              <a:rPr lang="en-GB"/>
              <a:t>Spatial-wise first apply the “max” and “average” pool along the “channels”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01fd7ff5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01fd7ff5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Cross-Iteration Batch Normalization [</a:t>
            </a:r>
            <a:r>
              <a:rPr b="1" lang="en-GB" u="sng">
                <a:solidFill>
                  <a:schemeClr val="hlink"/>
                </a:solidFill>
                <a:hlinkClick r:id="rId2"/>
              </a:rPr>
              <a:t>Link</a:t>
            </a:r>
            <a:r>
              <a:rPr b="1" lang="en-GB"/>
              <a:t>]</a:t>
            </a:r>
            <a:r>
              <a:rPr lang="en-GB"/>
              <a:t>:  Paper: </a:t>
            </a:r>
            <a:r>
              <a:rPr lang="en-GB" u="sng">
                <a:solidFill>
                  <a:schemeClr val="hlink"/>
                </a:solidFill>
                <a:hlinkClick r:id="rId3"/>
              </a:rPr>
              <a:t>https://arxiv.org/pdf/2002.05712.pdf</a:t>
            </a:r>
            <a:endParaRPr/>
          </a:p>
          <a:p>
            <a:pPr indent="0" lvl="0" marL="0" rtl="0" algn="l">
              <a:spcBef>
                <a:spcPts val="0"/>
              </a:spcBef>
              <a:spcAft>
                <a:spcPts val="0"/>
              </a:spcAft>
              <a:buNone/>
            </a:pPr>
            <a:r>
              <a:rPr lang="en-GB"/>
              <a:t>try to solve the problem of small mini-batch size problem of original batch normalization by “collecting the stats from previous iteration” (same layer!)</a:t>
            </a:r>
            <a:endParaRPr/>
          </a:p>
          <a:p>
            <a:pPr indent="0" lvl="0" marL="0" rtl="0" algn="l">
              <a:spcBef>
                <a:spcPts val="0"/>
              </a:spcBef>
              <a:spcAft>
                <a:spcPts val="0"/>
              </a:spcAft>
              <a:buNone/>
            </a:pPr>
            <a:r>
              <a:rPr lang="en-GB"/>
              <a:t>The key assumption is: Taylor </a:t>
            </a:r>
            <a:r>
              <a:rPr lang="en-GB"/>
              <a:t>expansion</a:t>
            </a:r>
            <a:r>
              <a:rPr lang="en-GB"/>
              <a:t>!</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4d315c6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4d315c6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4d315c6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4d315c6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4d315c6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4d315c6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4d315c6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4d315c6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4d315c6f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4d315c6f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Comparing with table 4. </a:t>
            </a:r>
            <a:endParaRPr/>
          </a:p>
          <a:p>
            <a:pPr indent="0" lvl="0" marL="0" rtl="0" algn="l">
              <a:spcBef>
                <a:spcPts val="0"/>
              </a:spcBef>
              <a:spcAft>
                <a:spcPts val="0"/>
              </a:spcAft>
              <a:buNone/>
            </a:pPr>
            <a:r>
              <a:rPr lang="en-GB"/>
              <a:t>Classifier and Detector conflicts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4d315c6f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4d315c6f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4d315c6f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4d315c6f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76fced7c6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6fced7c6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7cd1d99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7cd1d99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7cd1d993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7cd1d993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77cd1d993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7cd1d993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76fced7c6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6fced7c6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CSP</a:t>
            </a:r>
            <a:r>
              <a:rPr lang="en-GB"/>
              <a:t>: Cross-Stage-Partial-connections: </a:t>
            </a:r>
            <a:r>
              <a:rPr lang="en-GB" u="sng">
                <a:solidFill>
                  <a:schemeClr val="hlink"/>
                </a:solidFill>
                <a:hlinkClick r:id="rId2"/>
              </a:rPr>
              <a:t>https://arxiv.org/abs/1911.11929</a:t>
            </a:r>
            <a:endParaRPr/>
          </a:p>
          <a:p>
            <a:pPr indent="0" lvl="0" marL="0" rtl="0" algn="l">
              <a:spcBef>
                <a:spcPts val="0"/>
              </a:spcBef>
              <a:spcAft>
                <a:spcPts val="0"/>
              </a:spcAft>
              <a:buNone/>
            </a:pPr>
            <a:r>
              <a:rPr b="1" lang="en-GB" sz="1200"/>
              <a:t>DenseNet</a:t>
            </a:r>
            <a:r>
              <a:rPr lang="en-GB"/>
              <a:t>: </a:t>
            </a:r>
            <a:r>
              <a:rPr lang="en-GB" u="sng">
                <a:solidFill>
                  <a:schemeClr val="hlink"/>
                </a:solidFill>
                <a:hlinkClick r:id="rId3"/>
              </a:rPr>
              <a:t>https://www.youtube.com/watch?v=-W6y8xnd--U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6fced7c6a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6fced7c6a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PAN</a:t>
            </a:r>
            <a:r>
              <a:rPr lang="en-GB"/>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6fced7c6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6fced7c6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703702c8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703702c8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GB"/>
              <a:t>Data augmentation</a:t>
            </a:r>
            <a:r>
              <a:rPr lang="en-GB"/>
              <a:t>: increase the variability of the input images</a:t>
            </a:r>
            <a:endParaRPr/>
          </a:p>
          <a:p>
            <a:pPr indent="-298450" lvl="0" marL="457200" rtl="0" algn="l">
              <a:spcBef>
                <a:spcPts val="0"/>
              </a:spcBef>
              <a:spcAft>
                <a:spcPts val="0"/>
              </a:spcAft>
              <a:buSzPts val="1100"/>
              <a:buChar char="●"/>
            </a:pPr>
            <a:r>
              <a:rPr b="1" lang="en-GB"/>
              <a:t>DIoU</a:t>
            </a:r>
            <a:r>
              <a:rPr lang="en-GB"/>
              <a:t>: </a:t>
            </a:r>
            <a:r>
              <a:rPr lang="en-GB" u="sng">
                <a:solidFill>
                  <a:schemeClr val="hlink"/>
                </a:solidFill>
                <a:hlinkClick r:id="rId2"/>
              </a:rPr>
              <a:t>https://arxiv.org/pdf/1911.08287.pdf</a:t>
            </a:r>
            <a:endParaRPr/>
          </a:p>
          <a:p>
            <a:pPr indent="-298450" lvl="0" marL="457200" rtl="0" algn="l">
              <a:spcBef>
                <a:spcPts val="0"/>
              </a:spcBef>
              <a:spcAft>
                <a:spcPts val="0"/>
              </a:spcAft>
              <a:buSzPts val="1100"/>
              <a:buChar char="●"/>
            </a:pPr>
            <a:r>
              <a:rPr b="1" lang="en-GB"/>
              <a:t>CBN</a:t>
            </a:r>
            <a:r>
              <a:rPr lang="en-GB"/>
              <a:t>: </a:t>
            </a:r>
            <a:r>
              <a:rPr lang="en-GB" u="sng">
                <a:solidFill>
                  <a:schemeClr val="hlink"/>
                </a:solidFill>
                <a:hlinkClick r:id="rId3"/>
              </a:rPr>
              <a:t>https://arxiv.org/abs/2002.05712</a:t>
            </a:r>
            <a:endParaRPr/>
          </a:p>
          <a:p>
            <a:pPr indent="-298450" lvl="0" marL="457200" rtl="0" algn="l">
              <a:spcBef>
                <a:spcPts val="0"/>
              </a:spcBef>
              <a:spcAft>
                <a:spcPts val="0"/>
              </a:spcAft>
              <a:buSzPts val="1100"/>
              <a:buChar char="●"/>
            </a:pPr>
            <a:r>
              <a:rPr lang="en-GB"/>
              <a:t>IoU can not tell the direction to improve when the </a:t>
            </a:r>
            <a:r>
              <a:rPr lang="en-GB"/>
              <a:t>prediction</a:t>
            </a:r>
            <a:r>
              <a:rPr lang="en-GB"/>
              <a:t> and ground truth do not overlap. G IoU solve this problem. But GIoU (Generalize) is not that efficient to converge. DIoU (Distance) and finally the CIoU (complete) is proposed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703702c8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703702c8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GB"/>
              <a:t>Squeeze-and-Excitation</a:t>
            </a:r>
            <a:r>
              <a:rPr lang="en-GB"/>
              <a:t>: </a:t>
            </a:r>
            <a:r>
              <a:rPr lang="en-GB" u="sng">
                <a:solidFill>
                  <a:schemeClr val="hlink"/>
                </a:solidFill>
                <a:hlinkClick r:id="rId2"/>
              </a:rPr>
              <a:t>https://arxiv.org/abs/1709.01507</a:t>
            </a:r>
            <a:endParaRPr/>
          </a:p>
          <a:p>
            <a:pPr indent="-298450" lvl="1" marL="914400" rtl="0" algn="l">
              <a:spcBef>
                <a:spcPts val="0"/>
              </a:spcBef>
              <a:spcAft>
                <a:spcPts val="0"/>
              </a:spcAft>
              <a:buSzPts val="1100"/>
              <a:buChar char="○"/>
            </a:pPr>
            <a:r>
              <a:rPr lang="en-GB"/>
              <a:t>Pay 2% extra </a:t>
            </a:r>
            <a:r>
              <a:rPr lang="en-GB"/>
              <a:t>calculation</a:t>
            </a:r>
            <a:r>
              <a:rPr lang="en-GB"/>
              <a:t> in ResNet50 but increase 1% top-1 accuracy (ImageNet)</a:t>
            </a:r>
            <a:endParaRPr/>
          </a:p>
          <a:p>
            <a:pPr indent="-298450" lvl="0" marL="457200" rtl="0" algn="l">
              <a:spcBef>
                <a:spcPts val="0"/>
              </a:spcBef>
              <a:spcAft>
                <a:spcPts val="0"/>
              </a:spcAft>
              <a:buSzPts val="1100"/>
              <a:buChar char="●"/>
            </a:pPr>
            <a:r>
              <a:rPr b="1" lang="en-GB"/>
              <a:t>Spatial Attention Module</a:t>
            </a:r>
            <a:r>
              <a:rPr lang="en-GB"/>
              <a:t>: </a:t>
            </a:r>
            <a:r>
              <a:rPr lang="en-GB" u="sng">
                <a:solidFill>
                  <a:schemeClr val="hlink"/>
                </a:solidFill>
                <a:hlinkClick r:id="rId3"/>
              </a:rPr>
              <a:t>https://eccv2018.org/openaccess/content_ECCV_2018/papers/Sanghyun_Woo_Convolutional_Block_Attention_ECCV_2018_paper.pdf</a:t>
            </a:r>
            <a:endParaRPr/>
          </a:p>
          <a:p>
            <a:pPr indent="-298450" lvl="1" marL="914400" rtl="0" algn="l">
              <a:spcBef>
                <a:spcPts val="0"/>
              </a:spcBef>
              <a:spcAft>
                <a:spcPts val="0"/>
              </a:spcAft>
              <a:buSzPts val="1100"/>
              <a:buChar char="○"/>
            </a:pPr>
            <a:r>
              <a:rPr lang="en-GB"/>
              <a:t>Pay 0.1% extra calculation in ResNet50-SE but increase 0.5% top-1 accuracy (ImageNet)</a:t>
            </a:r>
            <a:endParaRPr/>
          </a:p>
          <a:p>
            <a:pPr indent="-298450" lvl="0" marL="457200" rtl="0" algn="l">
              <a:spcBef>
                <a:spcPts val="0"/>
              </a:spcBef>
              <a:spcAft>
                <a:spcPts val="0"/>
              </a:spcAft>
              <a:buSzPts val="1100"/>
              <a:buChar char="●"/>
            </a:pPr>
            <a:r>
              <a:rPr b="1" lang="en-GB"/>
              <a:t>SPP</a:t>
            </a:r>
            <a:r>
              <a:rPr lang="en-GB"/>
              <a:t>: </a:t>
            </a:r>
            <a:endParaRPr/>
          </a:p>
          <a:p>
            <a:pPr indent="-298450" lvl="1" marL="914400" rtl="0" algn="l">
              <a:spcBef>
                <a:spcPts val="0"/>
              </a:spcBef>
              <a:spcAft>
                <a:spcPts val="0"/>
              </a:spcAft>
              <a:buSzPts val="1100"/>
              <a:buChar char="○"/>
            </a:pPr>
            <a:r>
              <a:rPr lang="en-GB" u="sng">
                <a:solidFill>
                  <a:schemeClr val="hlink"/>
                </a:solidFill>
                <a:hlinkClick r:id="rId4"/>
              </a:rPr>
              <a:t>https://arxiv.org/abs/1406.4729</a:t>
            </a:r>
            <a:endParaRPr/>
          </a:p>
          <a:p>
            <a:pPr indent="-298450" lvl="1" marL="914400" rtl="0" algn="l">
              <a:spcBef>
                <a:spcPts val="0"/>
              </a:spcBef>
              <a:spcAft>
                <a:spcPts val="0"/>
              </a:spcAft>
              <a:buSzPts val="1100"/>
              <a:buChar char="○"/>
            </a:pPr>
            <a:r>
              <a:rPr lang="en-GB" u="sng">
                <a:solidFill>
                  <a:schemeClr val="hlink"/>
                </a:solidFill>
                <a:hlinkClick r:id="rId5"/>
              </a:rPr>
              <a:t>https://www.youtube.com/watch?v=2IoHC_fhrFU</a:t>
            </a:r>
            <a:endParaRPr/>
          </a:p>
          <a:p>
            <a:pPr indent="-298450" lvl="0" marL="457200" rtl="0" algn="l">
              <a:spcBef>
                <a:spcPts val="0"/>
              </a:spcBef>
              <a:spcAft>
                <a:spcPts val="0"/>
              </a:spcAft>
              <a:buSzPts val="1100"/>
              <a:buChar char="●"/>
            </a:pPr>
            <a:r>
              <a:rPr b="1" lang="en-GB"/>
              <a:t>Activation</a:t>
            </a:r>
            <a:r>
              <a:rPr lang="en-GB"/>
              <a:t>: A good activation function can make the gradient more </a:t>
            </a:r>
            <a:r>
              <a:rPr lang="en-GB"/>
              <a:t>efficiently</a:t>
            </a:r>
            <a:r>
              <a:rPr lang="en-GB"/>
              <a:t> propagated</a:t>
            </a:r>
            <a:endParaRPr/>
          </a:p>
          <a:p>
            <a:pPr indent="-298450" lvl="1" marL="914400" rtl="0" algn="l">
              <a:spcBef>
                <a:spcPts val="0"/>
              </a:spcBef>
              <a:spcAft>
                <a:spcPts val="0"/>
              </a:spcAft>
              <a:buSzPts val="1100"/>
              <a:buChar char="○"/>
            </a:pPr>
            <a:r>
              <a:rPr b="1" lang="en-GB"/>
              <a:t>LReLU, PReLU</a:t>
            </a:r>
            <a:r>
              <a:rPr lang="en-GB"/>
              <a:t>: </a:t>
            </a:r>
            <a:r>
              <a:rPr lang="en-GB">
                <a:solidFill>
                  <a:schemeClr val="dk1"/>
                </a:solidFill>
              </a:rPr>
              <a:t>Solve ReLU &lt; 0 area</a:t>
            </a:r>
            <a:endParaRPr/>
          </a:p>
          <a:p>
            <a:pPr indent="-298450" lvl="1" marL="914400" rtl="0" algn="l">
              <a:spcBef>
                <a:spcPts val="0"/>
              </a:spcBef>
              <a:spcAft>
                <a:spcPts val="0"/>
              </a:spcAft>
              <a:buSzPts val="1100"/>
              <a:buChar char="○"/>
            </a:pPr>
            <a:r>
              <a:rPr b="1" lang="en-GB"/>
              <a:t>ReLU6, hard-Switch</a:t>
            </a:r>
            <a:r>
              <a:rPr lang="en-GB"/>
              <a:t>: </a:t>
            </a:r>
            <a:r>
              <a:rPr lang="en-GB">
                <a:solidFill>
                  <a:schemeClr val="dk1"/>
                </a:solidFill>
              </a:rPr>
              <a:t>Quantization network</a:t>
            </a:r>
            <a:endParaRPr/>
          </a:p>
          <a:p>
            <a:pPr indent="-298450" lvl="1" marL="914400" rtl="0" algn="l">
              <a:spcBef>
                <a:spcPts val="0"/>
              </a:spcBef>
              <a:spcAft>
                <a:spcPts val="0"/>
              </a:spcAft>
              <a:buSzPts val="1100"/>
              <a:buChar char="○"/>
            </a:pPr>
            <a:r>
              <a:rPr b="1" lang="en-GB"/>
              <a:t>SELU</a:t>
            </a:r>
            <a:r>
              <a:rPr lang="en-GB"/>
              <a:t>: </a:t>
            </a:r>
            <a:r>
              <a:rPr lang="en-GB">
                <a:solidFill>
                  <a:schemeClr val="dk1"/>
                </a:solidFill>
              </a:rPr>
              <a:t>Self-normalizing</a:t>
            </a:r>
            <a:endParaRPr>
              <a:solidFill>
                <a:schemeClr val="dk1"/>
              </a:solidFill>
            </a:endParaRPr>
          </a:p>
          <a:p>
            <a:pPr indent="-298450" lvl="1" marL="914400" rtl="0" algn="l">
              <a:spcBef>
                <a:spcPts val="0"/>
              </a:spcBef>
              <a:spcAft>
                <a:spcPts val="0"/>
              </a:spcAft>
              <a:buClr>
                <a:schemeClr val="dk1"/>
              </a:buClr>
              <a:buSzPts val="1100"/>
              <a:buChar char="○"/>
            </a:pPr>
            <a:r>
              <a:rPr b="1" lang="en-GB">
                <a:solidFill>
                  <a:schemeClr val="dk1"/>
                </a:solidFill>
              </a:rPr>
              <a:t>Mish</a:t>
            </a:r>
            <a:r>
              <a:rPr lang="en-GB">
                <a:solidFill>
                  <a:schemeClr val="dk1"/>
                </a:solidFill>
              </a:rPr>
              <a:t>: </a:t>
            </a:r>
            <a:r>
              <a:rPr lang="en-GB" u="sng">
                <a:solidFill>
                  <a:schemeClr val="accent5"/>
                </a:solidFill>
                <a:hlinkClick r:id="rId6">
                  <a:extLst>
                    <a:ext uri="{A12FA001-AC4F-418D-AE19-62706E023703}">
                      <ahyp:hlinkClr val="tx"/>
                    </a:ext>
                  </a:extLst>
                </a:hlinkClick>
              </a:rPr>
              <a:t>https://arxiv.org/pdf/1908.08681.pdf</a:t>
            </a:r>
            <a:endParaRPr>
              <a:solidFill>
                <a:schemeClr val="dk1"/>
              </a:solidFill>
            </a:endParaRPr>
          </a:p>
          <a:p>
            <a:pPr indent="-298450" lvl="0" marL="457200" rtl="0" algn="l">
              <a:spcBef>
                <a:spcPts val="0"/>
              </a:spcBef>
              <a:spcAft>
                <a:spcPts val="0"/>
              </a:spcAft>
              <a:buSzPts val="1100"/>
              <a:buChar char="●"/>
            </a:pPr>
            <a:r>
              <a:rPr b="1" lang="en-GB"/>
              <a:t>NMS</a:t>
            </a:r>
            <a:r>
              <a:rPr lang="en-GB"/>
              <a:t>:</a:t>
            </a:r>
            <a:endParaRPr/>
          </a:p>
          <a:p>
            <a:pPr indent="-298450" lvl="1" marL="914400" rtl="0" algn="l">
              <a:spcBef>
                <a:spcPts val="0"/>
              </a:spcBef>
              <a:spcAft>
                <a:spcPts val="0"/>
              </a:spcAft>
              <a:buSzPts val="1100"/>
              <a:buChar char="○"/>
            </a:pPr>
            <a:r>
              <a:rPr b="1" lang="en-GB"/>
              <a:t>SoftNMS</a:t>
            </a:r>
            <a:r>
              <a:rPr lang="en-GB"/>
              <a:t>: solve the problem the </a:t>
            </a:r>
            <a:r>
              <a:rPr lang="en-GB"/>
              <a:t>occluded</a:t>
            </a:r>
            <a:r>
              <a:rPr lang="en-GB"/>
              <a:t> objects may cause degradation in NMS</a:t>
            </a:r>
            <a:endParaRPr/>
          </a:p>
          <a:p>
            <a:pPr indent="-298450" lvl="1" marL="914400" rtl="0" algn="l">
              <a:spcBef>
                <a:spcPts val="0"/>
              </a:spcBef>
              <a:spcAft>
                <a:spcPts val="0"/>
              </a:spcAft>
              <a:buSzPts val="1100"/>
              <a:buChar char="○"/>
            </a:pPr>
            <a:r>
              <a:rPr b="1" lang="en-GB"/>
              <a:t>DIoU NMS</a:t>
            </a:r>
            <a:r>
              <a:rPr lang="en-GB"/>
              <a:t>: adding center point distance to Bbox of SoftNMS</a:t>
            </a:r>
            <a:endParaRPr/>
          </a:p>
          <a:p>
            <a:pPr indent="-298450" lvl="0" marL="457200" rtl="0" algn="l">
              <a:spcBef>
                <a:spcPts val="0"/>
              </a:spcBef>
              <a:spcAft>
                <a:spcPts val="0"/>
              </a:spcAft>
              <a:buSzPts val="1100"/>
              <a:buChar char="●"/>
            </a:pPr>
            <a:r>
              <a:rPr b="1" lang="en-GB"/>
              <a:t>Skip-connections</a:t>
            </a:r>
            <a:r>
              <a:rPr lang="en-GB"/>
              <a:t>:</a:t>
            </a:r>
            <a:endParaRPr/>
          </a:p>
          <a:p>
            <a:pPr indent="-298450" lvl="1" marL="914400" rtl="0" algn="l">
              <a:spcBef>
                <a:spcPts val="0"/>
              </a:spcBef>
              <a:spcAft>
                <a:spcPts val="0"/>
              </a:spcAft>
              <a:buSzPts val="1100"/>
              <a:buChar char="○"/>
            </a:pPr>
            <a:r>
              <a:rPr lang="en-GB"/>
              <a:t>Residual connections</a:t>
            </a:r>
            <a:endParaRPr/>
          </a:p>
          <a:p>
            <a:pPr indent="-298450" lvl="1" marL="914400" rtl="0" algn="l">
              <a:spcBef>
                <a:spcPts val="0"/>
              </a:spcBef>
              <a:spcAft>
                <a:spcPts val="0"/>
              </a:spcAft>
              <a:buSzPts val="1100"/>
              <a:buChar char="○"/>
            </a:pPr>
            <a:r>
              <a:rPr lang="en-GB"/>
              <a:t>Weighted residual connections</a:t>
            </a:r>
            <a:endParaRPr/>
          </a:p>
          <a:p>
            <a:pPr indent="-298450" lvl="1" marL="914400" rtl="0" algn="l">
              <a:spcBef>
                <a:spcPts val="0"/>
              </a:spcBef>
              <a:spcAft>
                <a:spcPts val="0"/>
              </a:spcAft>
              <a:buSzPts val="1100"/>
              <a:buChar char="○"/>
            </a:pPr>
            <a:r>
              <a:rPr lang="en-GB"/>
              <a:t>Multi-input weighted residual connection</a:t>
            </a:r>
            <a:endParaRPr/>
          </a:p>
          <a:p>
            <a:pPr indent="-298450" lvl="1" marL="914400" rtl="0" algn="l">
              <a:spcBef>
                <a:spcPts val="0"/>
              </a:spcBef>
              <a:spcAft>
                <a:spcPts val="0"/>
              </a:spcAft>
              <a:buSzPts val="1100"/>
              <a:buChar char="○"/>
            </a:pPr>
            <a:r>
              <a:rPr lang="en-GB"/>
              <a:t>Cross stage partial connections (CSP)</a:t>
            </a:r>
            <a:r>
              <a:rPr lang="en-GB">
                <a:solidFill>
                  <a:schemeClr val="dk1"/>
                </a:solidFill>
              </a:rPr>
              <a:t>: </a:t>
            </a:r>
            <a:r>
              <a:rPr lang="en-GB" u="sng">
                <a:solidFill>
                  <a:schemeClr val="accent5"/>
                </a:solidFill>
                <a:hlinkClick r:id="rId7">
                  <a:extLst>
                    <a:ext uri="{A12FA001-AC4F-418D-AE19-62706E023703}">
                      <ahyp:hlinkClr val="tx"/>
                    </a:ext>
                  </a:extLst>
                </a:hlinkClick>
              </a:rPr>
              <a:t>https://arxiv.org/abs/1911.11929</a:t>
            </a:r>
            <a:endParaRPr/>
          </a:p>
          <a:p>
            <a:pPr indent="0" lvl="0" marL="45720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70ab96f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70ab96f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rxiv.org/abs/2004.1093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pp.lucidchart.com/publicSegments/view/d833ef81-4637-4823-b80c-0ba9f98d4638/image.png"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hyperlink" Target="https://app.lucidchart.com/publicSegments/view/00b7cc54-2fcb-43ea-88ca-f2cf30e60cf3/image.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65775" y="744575"/>
            <a:ext cx="9011100" cy="20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4900">
                <a:solidFill>
                  <a:srgbClr val="76B900"/>
                </a:solidFill>
              </a:rPr>
              <a:t>YOLOv4: Optimal Speed and Accuracy of Object Detection</a:t>
            </a:r>
            <a:endParaRPr b="1" sz="4900">
              <a:solidFill>
                <a:srgbClr val="76B900"/>
              </a:solidFill>
            </a:endParaRPr>
          </a:p>
        </p:txBody>
      </p:sp>
      <p:sp>
        <p:nvSpPr>
          <p:cNvPr id="55" name="Google Shape;55;p13"/>
          <p:cNvSpPr txBox="1"/>
          <p:nvPr/>
        </p:nvSpPr>
        <p:spPr>
          <a:xfrm>
            <a:off x="65775" y="3825000"/>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u="sng">
                <a:solidFill>
                  <a:srgbClr val="666666"/>
                </a:solidFill>
              </a:rPr>
              <a:t>Reading notes</a:t>
            </a:r>
            <a:endParaRPr i="1" u="sng">
              <a:solidFill>
                <a:srgbClr val="666666"/>
              </a:solidFill>
            </a:endParaRPr>
          </a:p>
          <a:p>
            <a:pPr indent="0" lvl="0" marL="0" rtl="0" algn="l">
              <a:spcBef>
                <a:spcPts val="0"/>
              </a:spcBef>
              <a:spcAft>
                <a:spcPts val="0"/>
              </a:spcAft>
              <a:buNone/>
            </a:pPr>
            <a:r>
              <a:rPr lang="en-GB">
                <a:solidFill>
                  <a:srgbClr val="666666"/>
                </a:solidFill>
              </a:rPr>
              <a:t>Hao Tsui</a:t>
            </a:r>
            <a:endParaRPr>
              <a:solidFill>
                <a:srgbClr val="666666"/>
              </a:solidFill>
            </a:endParaRPr>
          </a:p>
        </p:txBody>
      </p:sp>
      <p:sp>
        <p:nvSpPr>
          <p:cNvPr id="56" name="Google Shape;56;p13"/>
          <p:cNvSpPr txBox="1"/>
          <p:nvPr/>
        </p:nvSpPr>
        <p:spPr>
          <a:xfrm>
            <a:off x="3807875" y="2893900"/>
            <a:ext cx="1285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hlink"/>
                </a:solidFill>
                <a:hlinkClick r:id="rId3"/>
              </a:rPr>
              <a:t>Paper Link</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525975" y="3582448"/>
            <a:ext cx="7387125" cy="1425600"/>
          </a:xfrm>
          <a:prstGeom prst="rect">
            <a:avLst/>
          </a:prstGeom>
          <a:noFill/>
          <a:ln>
            <a:noFill/>
          </a:ln>
        </p:spPr>
      </p:pic>
      <p:sp>
        <p:nvSpPr>
          <p:cNvPr id="135" name="Google Shape;135;p22"/>
          <p:cNvSpPr txBox="1"/>
          <p:nvPr>
            <p:ph idx="1" type="body"/>
          </p:nvPr>
        </p:nvSpPr>
        <p:spPr>
          <a:xfrm>
            <a:off x="311700" y="1152475"/>
            <a:ext cx="8832300" cy="254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Optimal </a:t>
            </a:r>
            <a:r>
              <a:rPr b="1" lang="en-GB"/>
              <a:t>balance</a:t>
            </a:r>
            <a:r>
              <a:rPr lang="en-GB"/>
              <a:t> among </a:t>
            </a:r>
            <a:endParaRPr/>
          </a:p>
          <a:p>
            <a:pPr indent="-317500" lvl="1" marL="914400" rtl="0" algn="l">
              <a:spcBef>
                <a:spcPts val="0"/>
              </a:spcBef>
              <a:spcAft>
                <a:spcPts val="0"/>
              </a:spcAft>
              <a:buSzPts val="1400"/>
              <a:buChar char="○"/>
            </a:pPr>
            <a:r>
              <a:rPr lang="en-GB"/>
              <a:t>Input network resolution</a:t>
            </a:r>
            <a:endParaRPr/>
          </a:p>
          <a:p>
            <a:pPr indent="-317500" lvl="1" marL="914400" rtl="0" algn="l">
              <a:spcBef>
                <a:spcPts val="0"/>
              </a:spcBef>
              <a:spcAft>
                <a:spcPts val="0"/>
              </a:spcAft>
              <a:buSzPts val="1400"/>
              <a:buChar char="○"/>
            </a:pPr>
            <a:r>
              <a:rPr lang="en-GB"/>
              <a:t>Number of convolution layers</a:t>
            </a:r>
            <a:endParaRPr/>
          </a:p>
          <a:p>
            <a:pPr indent="-317500" lvl="1" marL="914400" rtl="0" algn="l">
              <a:spcBef>
                <a:spcPts val="0"/>
              </a:spcBef>
              <a:spcAft>
                <a:spcPts val="0"/>
              </a:spcAft>
              <a:buSzPts val="1400"/>
              <a:buChar char="○"/>
            </a:pPr>
            <a:r>
              <a:rPr lang="en-GB"/>
              <a:t>Number of parameters</a:t>
            </a:r>
            <a:endParaRPr/>
          </a:p>
          <a:p>
            <a:pPr indent="-317500" lvl="1" marL="914400" rtl="0" algn="l">
              <a:spcBef>
                <a:spcPts val="0"/>
              </a:spcBef>
              <a:spcAft>
                <a:spcPts val="0"/>
              </a:spcAft>
              <a:buSzPts val="1400"/>
              <a:buChar char="○"/>
            </a:pPr>
            <a:r>
              <a:rPr lang="en-GB"/>
              <a:t>Number of output layers (filters)</a:t>
            </a:r>
            <a:endParaRPr/>
          </a:p>
          <a:p>
            <a:pPr indent="-342900" lvl="0" marL="457200" rtl="0" algn="l">
              <a:spcBef>
                <a:spcPts val="0"/>
              </a:spcBef>
              <a:spcAft>
                <a:spcPts val="0"/>
              </a:spcAft>
              <a:buSzPts val="1800"/>
              <a:buChar char="●"/>
            </a:pPr>
            <a:r>
              <a:rPr lang="en-GB"/>
              <a:t>Additional blocks for</a:t>
            </a:r>
            <a:endParaRPr/>
          </a:p>
          <a:p>
            <a:pPr indent="-317500" lvl="1" marL="914400" rtl="0" algn="l">
              <a:spcBef>
                <a:spcPts val="0"/>
              </a:spcBef>
              <a:spcAft>
                <a:spcPts val="0"/>
              </a:spcAft>
              <a:buSzPts val="1400"/>
              <a:buChar char="○"/>
            </a:pPr>
            <a:r>
              <a:rPr lang="en-GB"/>
              <a:t>increase receptive field (bag of specials)</a:t>
            </a:r>
            <a:endParaRPr/>
          </a:p>
          <a:p>
            <a:pPr indent="-317500" lvl="1" marL="914400" rtl="0" algn="l">
              <a:spcBef>
                <a:spcPts val="0"/>
              </a:spcBef>
              <a:spcAft>
                <a:spcPts val="0"/>
              </a:spcAft>
              <a:buSzPts val="1400"/>
              <a:buChar char="○"/>
            </a:pPr>
            <a:r>
              <a:rPr lang="en-GB"/>
              <a:t>Best method for parameter aggregation from diff. Backbone levels to diff. Detector levels (Necks)</a:t>
            </a:r>
            <a:endParaRPr/>
          </a:p>
        </p:txBody>
      </p:sp>
      <p:sp>
        <p:nvSpPr>
          <p:cNvPr id="136" name="Google Shape;136;p22"/>
          <p:cNvSpPr txBox="1"/>
          <p:nvPr/>
        </p:nvSpPr>
        <p:spPr>
          <a:xfrm>
            <a:off x="353112" y="410247"/>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Final architecture</a:t>
            </a:r>
            <a:endParaRPr b="1" sz="3000">
              <a:solidFill>
                <a:srgbClr val="76B900"/>
              </a:solidFill>
              <a:latin typeface="Roboto"/>
              <a:ea typeface="Roboto"/>
              <a:cs typeface="Roboto"/>
              <a:sym typeface="Roboto"/>
            </a:endParaRPr>
          </a:p>
        </p:txBody>
      </p:sp>
      <p:sp>
        <p:nvSpPr>
          <p:cNvPr id="137" name="Google Shape;137;p22"/>
          <p:cNvSpPr txBox="1"/>
          <p:nvPr/>
        </p:nvSpPr>
        <p:spPr>
          <a:xfrm>
            <a:off x="355256" y="845336"/>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t/>
            </a:r>
            <a:endParaRPr sz="1800">
              <a:solidFill>
                <a:srgbClr val="76B900"/>
              </a:solidFill>
              <a:latin typeface="Roboto"/>
              <a:ea typeface="Roboto"/>
              <a:cs typeface="Roboto"/>
              <a:sym typeface="Roboto"/>
            </a:endParaRPr>
          </a:p>
        </p:txBody>
      </p:sp>
      <p:sp>
        <p:nvSpPr>
          <p:cNvPr id="138" name="Google Shape;138;p22"/>
          <p:cNvSpPr txBox="1"/>
          <p:nvPr/>
        </p:nvSpPr>
        <p:spPr>
          <a:xfrm>
            <a:off x="4947300" y="1424097"/>
            <a:ext cx="4196700" cy="3294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b="1" lang="en-GB" sz="1800">
                <a:solidFill>
                  <a:srgbClr val="76B900"/>
                </a:solidFill>
                <a:latin typeface="Roboto"/>
                <a:ea typeface="Roboto"/>
                <a:cs typeface="Roboto"/>
                <a:sym typeface="Roboto"/>
              </a:rPr>
              <a:t>Backbone</a:t>
            </a:r>
            <a:r>
              <a:rPr lang="en-GB" sz="1800">
                <a:solidFill>
                  <a:srgbClr val="76B900"/>
                </a:solidFill>
                <a:latin typeface="Roboto"/>
                <a:ea typeface="Roboto"/>
                <a:cs typeface="Roboto"/>
                <a:sym typeface="Roboto"/>
              </a:rPr>
              <a:t>: CSPDarknet53 </a:t>
            </a:r>
            <a:endParaRPr sz="1800">
              <a:solidFill>
                <a:srgbClr val="76B900"/>
              </a:solidFill>
              <a:latin typeface="Roboto"/>
              <a:ea typeface="Roboto"/>
              <a:cs typeface="Roboto"/>
              <a:sym typeface="Roboto"/>
            </a:endParaRPr>
          </a:p>
        </p:txBody>
      </p:sp>
      <p:sp>
        <p:nvSpPr>
          <p:cNvPr id="139" name="Google Shape;139;p22"/>
          <p:cNvSpPr txBox="1"/>
          <p:nvPr/>
        </p:nvSpPr>
        <p:spPr>
          <a:xfrm>
            <a:off x="4947300" y="2614710"/>
            <a:ext cx="4196700" cy="3294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b="1" lang="en-GB" sz="1800">
                <a:solidFill>
                  <a:srgbClr val="76B900"/>
                </a:solidFill>
                <a:latin typeface="Roboto"/>
                <a:ea typeface="Roboto"/>
                <a:cs typeface="Roboto"/>
                <a:sym typeface="Roboto"/>
              </a:rPr>
              <a:t>Neck</a:t>
            </a:r>
            <a:r>
              <a:rPr lang="en-GB" sz="1800">
                <a:solidFill>
                  <a:srgbClr val="76B900"/>
                </a:solidFill>
                <a:latin typeface="Roboto"/>
                <a:ea typeface="Roboto"/>
                <a:cs typeface="Roboto"/>
                <a:sym typeface="Roboto"/>
              </a:rPr>
              <a:t>: SPP + PANet </a:t>
            </a:r>
            <a:endParaRPr sz="1800">
              <a:solidFill>
                <a:srgbClr val="76B900"/>
              </a:solidFill>
              <a:latin typeface="Roboto"/>
              <a:ea typeface="Roboto"/>
              <a:cs typeface="Roboto"/>
              <a:sym typeface="Roboto"/>
            </a:endParaRPr>
          </a:p>
        </p:txBody>
      </p:sp>
      <p:sp>
        <p:nvSpPr>
          <p:cNvPr id="140" name="Google Shape;140;p22"/>
          <p:cNvSpPr txBox="1"/>
          <p:nvPr/>
        </p:nvSpPr>
        <p:spPr>
          <a:xfrm>
            <a:off x="6197000" y="3374272"/>
            <a:ext cx="4196700" cy="3294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b="1" lang="en-GB" sz="1800">
                <a:solidFill>
                  <a:srgbClr val="76B900"/>
                </a:solidFill>
                <a:latin typeface="Roboto"/>
                <a:ea typeface="Roboto"/>
                <a:cs typeface="Roboto"/>
                <a:sym typeface="Roboto"/>
              </a:rPr>
              <a:t>Head</a:t>
            </a:r>
            <a:r>
              <a:rPr lang="en-GB" sz="1800">
                <a:solidFill>
                  <a:srgbClr val="76B900"/>
                </a:solidFill>
                <a:latin typeface="Roboto"/>
                <a:ea typeface="Roboto"/>
                <a:cs typeface="Roboto"/>
                <a:sym typeface="Roboto"/>
              </a:rPr>
              <a:t>: YOLOv3</a:t>
            </a:r>
            <a:endParaRPr sz="1800">
              <a:solidFill>
                <a:srgbClr val="76B900"/>
              </a:solidFill>
              <a:latin typeface="Roboto"/>
              <a:ea typeface="Roboto"/>
              <a:cs typeface="Roboto"/>
              <a:sym typeface="Roboto"/>
            </a:endParaRPr>
          </a:p>
        </p:txBody>
      </p:sp>
      <p:cxnSp>
        <p:nvCxnSpPr>
          <p:cNvPr id="141" name="Google Shape;141;p22"/>
          <p:cNvCxnSpPr/>
          <p:nvPr/>
        </p:nvCxnSpPr>
        <p:spPr>
          <a:xfrm>
            <a:off x="6024875" y="1894275"/>
            <a:ext cx="0" cy="657900"/>
          </a:xfrm>
          <a:prstGeom prst="straightConnector1">
            <a:avLst/>
          </a:prstGeom>
          <a:noFill/>
          <a:ln cap="flat" cmpd="sng" w="28575">
            <a:solidFill>
              <a:srgbClr val="76B900"/>
            </a:solidFill>
            <a:prstDash val="solid"/>
            <a:round/>
            <a:headEnd len="med" w="med" type="none"/>
            <a:tailEnd len="med" w="med" type="triangle"/>
          </a:ln>
        </p:spPr>
      </p:cxnSp>
      <p:cxnSp>
        <p:nvCxnSpPr>
          <p:cNvPr id="142" name="Google Shape;142;p22"/>
          <p:cNvCxnSpPr/>
          <p:nvPr/>
        </p:nvCxnSpPr>
        <p:spPr>
          <a:xfrm>
            <a:off x="6116950" y="2959825"/>
            <a:ext cx="710400" cy="342300"/>
          </a:xfrm>
          <a:prstGeom prst="straightConnector1">
            <a:avLst/>
          </a:prstGeom>
          <a:noFill/>
          <a:ln cap="flat" cmpd="sng" w="28575">
            <a:solidFill>
              <a:srgbClr val="76B9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 name="Shape 146"/>
        <p:cNvGrpSpPr/>
        <p:nvPr/>
      </p:nvGrpSpPr>
      <p:grpSpPr>
        <a:xfrm>
          <a:off x="0" y="0"/>
          <a:ext cx="0" cy="0"/>
          <a:chOff x="0" y="0"/>
          <a:chExt cx="0" cy="0"/>
        </a:xfrm>
      </p:grpSpPr>
      <p:sp>
        <p:nvSpPr>
          <p:cNvPr id="147" name="Google Shape;147;p23"/>
          <p:cNvSpPr txBox="1"/>
          <p:nvPr>
            <p:ph idx="1" type="body"/>
          </p:nvPr>
        </p:nvSpPr>
        <p:spPr>
          <a:xfrm>
            <a:off x="311700" y="1086375"/>
            <a:ext cx="8520600" cy="141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In contrast to the classifier, </a:t>
            </a:r>
            <a:r>
              <a:rPr b="1" lang="en-GB"/>
              <a:t>detector</a:t>
            </a:r>
            <a:r>
              <a:rPr lang="en-GB"/>
              <a:t> requires</a:t>
            </a:r>
            <a:endParaRPr/>
          </a:p>
          <a:p>
            <a:pPr indent="-317500" lvl="1" marL="914400" rtl="0" algn="l">
              <a:spcBef>
                <a:spcPts val="0"/>
              </a:spcBef>
              <a:spcAft>
                <a:spcPts val="0"/>
              </a:spcAft>
              <a:buSzPts val="1400"/>
              <a:buChar char="○"/>
            </a:pPr>
            <a:r>
              <a:rPr lang="en-GB"/>
              <a:t>Higher input network size: for detecting multiple small-sized objects</a:t>
            </a:r>
            <a:endParaRPr/>
          </a:p>
          <a:p>
            <a:pPr indent="-317500" lvl="1" marL="914400" rtl="0" algn="l">
              <a:spcBef>
                <a:spcPts val="0"/>
              </a:spcBef>
              <a:spcAft>
                <a:spcPts val="0"/>
              </a:spcAft>
              <a:buSzPts val="1400"/>
              <a:buChar char="○"/>
            </a:pPr>
            <a:r>
              <a:rPr lang="en-GB"/>
              <a:t>More layers: for a higher receptive field to cover the increase size of input network</a:t>
            </a:r>
            <a:endParaRPr/>
          </a:p>
          <a:p>
            <a:pPr indent="-317500" lvl="1" marL="914400" rtl="0" algn="l">
              <a:spcBef>
                <a:spcPts val="0"/>
              </a:spcBef>
              <a:spcAft>
                <a:spcPts val="0"/>
              </a:spcAft>
              <a:buSzPts val="1400"/>
              <a:buChar char="○"/>
            </a:pPr>
            <a:r>
              <a:rPr lang="en-GB"/>
              <a:t>More parameters: for greater capacity of a model to </a:t>
            </a:r>
            <a:r>
              <a:rPr lang="en-GB"/>
              <a:t>detect</a:t>
            </a:r>
            <a:r>
              <a:rPr lang="en-GB"/>
              <a:t> multiple objects of different sizes in a single images</a:t>
            </a:r>
            <a:endParaRPr/>
          </a:p>
          <a:p>
            <a:pPr indent="0" lvl="0" marL="0" rtl="0" algn="l">
              <a:spcBef>
                <a:spcPts val="1600"/>
              </a:spcBef>
              <a:spcAft>
                <a:spcPts val="1600"/>
              </a:spcAft>
              <a:buNone/>
            </a:pPr>
            <a:r>
              <a:t/>
            </a:r>
            <a:endParaRPr/>
          </a:p>
        </p:txBody>
      </p:sp>
      <p:sp>
        <p:nvSpPr>
          <p:cNvPr id="148" name="Google Shape;148;p23"/>
          <p:cNvSpPr txBox="1"/>
          <p:nvPr>
            <p:ph idx="1" type="body"/>
          </p:nvPr>
        </p:nvSpPr>
        <p:spPr>
          <a:xfrm>
            <a:off x="311700" y="3294600"/>
            <a:ext cx="8520600" cy="18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The influence of the receptive field with different size</a:t>
            </a:r>
            <a:endParaRPr/>
          </a:p>
          <a:p>
            <a:pPr indent="-317500" lvl="1" marL="914400" rtl="0" algn="l">
              <a:spcBef>
                <a:spcPts val="0"/>
              </a:spcBef>
              <a:spcAft>
                <a:spcPts val="0"/>
              </a:spcAft>
              <a:buSzPts val="1400"/>
              <a:buChar char="○"/>
            </a:pPr>
            <a:r>
              <a:rPr lang="en-GB"/>
              <a:t>Up to the object size - allows viewing the entire object</a:t>
            </a:r>
            <a:endParaRPr/>
          </a:p>
          <a:p>
            <a:pPr indent="-317500" lvl="1" marL="914400" rtl="0" algn="l">
              <a:spcBef>
                <a:spcPts val="0"/>
              </a:spcBef>
              <a:spcAft>
                <a:spcPts val="0"/>
              </a:spcAft>
              <a:buSzPts val="1400"/>
              <a:buChar char="○"/>
            </a:pPr>
            <a:r>
              <a:rPr lang="en-GB"/>
              <a:t>Up to the network size - allows viewing the context around the object</a:t>
            </a:r>
            <a:endParaRPr/>
          </a:p>
          <a:p>
            <a:pPr indent="-317500" lvl="1" marL="914400" rtl="0" algn="l">
              <a:spcBef>
                <a:spcPts val="0"/>
              </a:spcBef>
              <a:spcAft>
                <a:spcPts val="0"/>
              </a:spcAft>
              <a:buSzPts val="1400"/>
              <a:buChar char="○"/>
            </a:pPr>
            <a:r>
              <a:rPr lang="en-GB"/>
              <a:t>Exceeding the network size - increases the number of connections between the image point and the final activation</a:t>
            </a:r>
            <a:endParaRPr/>
          </a:p>
          <a:p>
            <a:pPr indent="0" lvl="0" marL="0" rtl="0" algn="l">
              <a:spcBef>
                <a:spcPts val="1600"/>
              </a:spcBef>
              <a:spcAft>
                <a:spcPts val="1600"/>
              </a:spcAft>
              <a:buNone/>
            </a:pPr>
            <a:r>
              <a:t/>
            </a:r>
            <a:endParaRPr/>
          </a:p>
        </p:txBody>
      </p:sp>
      <p:sp>
        <p:nvSpPr>
          <p:cNvPr id="149" name="Google Shape;149;p23"/>
          <p:cNvSpPr txBox="1"/>
          <p:nvPr/>
        </p:nvSpPr>
        <p:spPr>
          <a:xfrm>
            <a:off x="523837" y="551022"/>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Why higher resolution?</a:t>
            </a:r>
            <a:endParaRPr b="1" sz="3000">
              <a:solidFill>
                <a:srgbClr val="76B900"/>
              </a:solidFill>
              <a:latin typeface="Roboto"/>
              <a:ea typeface="Roboto"/>
              <a:cs typeface="Roboto"/>
              <a:sym typeface="Roboto"/>
            </a:endParaRPr>
          </a:p>
        </p:txBody>
      </p:sp>
      <p:sp>
        <p:nvSpPr>
          <p:cNvPr id="150" name="Google Shape;150;p23"/>
          <p:cNvSpPr txBox="1"/>
          <p:nvPr/>
        </p:nvSpPr>
        <p:spPr>
          <a:xfrm>
            <a:off x="525981" y="9861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t/>
            </a:r>
            <a:endParaRPr sz="1800">
              <a:solidFill>
                <a:srgbClr val="76B900"/>
              </a:solidFill>
              <a:latin typeface="Roboto"/>
              <a:ea typeface="Roboto"/>
              <a:cs typeface="Roboto"/>
              <a:sym typeface="Roboto"/>
            </a:endParaRPr>
          </a:p>
        </p:txBody>
      </p:sp>
      <p:sp>
        <p:nvSpPr>
          <p:cNvPr id="151" name="Google Shape;151;p23"/>
          <p:cNvSpPr txBox="1"/>
          <p:nvPr/>
        </p:nvSpPr>
        <p:spPr>
          <a:xfrm>
            <a:off x="523837" y="2801997"/>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The impact of </a:t>
            </a:r>
            <a:r>
              <a:rPr b="1" lang="en-GB" sz="3000">
                <a:solidFill>
                  <a:srgbClr val="76B900"/>
                </a:solidFill>
                <a:latin typeface="Roboto"/>
                <a:ea typeface="Roboto"/>
                <a:cs typeface="Roboto"/>
                <a:sym typeface="Roboto"/>
              </a:rPr>
              <a:t>receptive </a:t>
            </a:r>
            <a:r>
              <a:rPr b="1" lang="en-GB" sz="3000">
                <a:solidFill>
                  <a:srgbClr val="76B900"/>
                </a:solidFill>
                <a:latin typeface="Roboto"/>
                <a:ea typeface="Roboto"/>
                <a:cs typeface="Roboto"/>
                <a:sym typeface="Roboto"/>
              </a:rPr>
              <a:t>field</a:t>
            </a:r>
            <a:r>
              <a:rPr b="1" lang="en-GB" sz="3000">
                <a:solidFill>
                  <a:srgbClr val="76B900"/>
                </a:solidFill>
                <a:latin typeface="Roboto"/>
                <a:ea typeface="Roboto"/>
                <a:cs typeface="Roboto"/>
                <a:sym typeface="Roboto"/>
              </a:rPr>
              <a:t> size</a:t>
            </a:r>
            <a:endParaRPr b="1" sz="3000">
              <a:solidFill>
                <a:srgbClr val="76B9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p:nvPr/>
        </p:nvSpPr>
        <p:spPr>
          <a:xfrm>
            <a:off x="4709950" y="1363275"/>
            <a:ext cx="4036800" cy="37047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a:off x="448600" y="1363275"/>
            <a:ext cx="4036800" cy="37047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3000">
                <a:solidFill>
                  <a:srgbClr val="76B900"/>
                </a:solidFill>
                <a:latin typeface="Roboto"/>
                <a:ea typeface="Roboto"/>
                <a:cs typeface="Roboto"/>
                <a:sym typeface="Roboto"/>
              </a:rPr>
              <a:t>Selection of BoF and BoS</a:t>
            </a:r>
            <a:endParaRPr b="1" sz="3000">
              <a:solidFill>
                <a:srgbClr val="76B900"/>
              </a:solidFill>
              <a:latin typeface="Roboto"/>
              <a:ea typeface="Roboto"/>
              <a:cs typeface="Roboto"/>
              <a:sym typeface="Roboto"/>
            </a:endParaRPr>
          </a:p>
          <a:p>
            <a:pPr indent="0" lvl="0" marL="0" rtl="0" algn="l">
              <a:spcBef>
                <a:spcPts val="0"/>
              </a:spcBef>
              <a:spcAft>
                <a:spcPts val="0"/>
              </a:spcAft>
              <a:buNone/>
            </a:pPr>
            <a:r>
              <a:t/>
            </a:r>
            <a:endParaRPr/>
          </a:p>
        </p:txBody>
      </p:sp>
      <p:sp>
        <p:nvSpPr>
          <p:cNvPr id="159" name="Google Shape;159;p24"/>
          <p:cNvSpPr txBox="1"/>
          <p:nvPr/>
        </p:nvSpPr>
        <p:spPr>
          <a:xfrm>
            <a:off x="448600" y="1310850"/>
            <a:ext cx="3908700" cy="3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BoF</a:t>
            </a:r>
            <a:r>
              <a:rPr lang="en-GB"/>
              <a:t>:</a:t>
            </a:r>
            <a:endParaRPr/>
          </a:p>
          <a:p>
            <a:pPr indent="-317500" lvl="0" marL="457200" rtl="0" algn="l">
              <a:spcBef>
                <a:spcPts val="0"/>
              </a:spcBef>
              <a:spcAft>
                <a:spcPts val="0"/>
              </a:spcAft>
              <a:buSzPts val="1400"/>
              <a:buChar char="●"/>
            </a:pPr>
            <a:r>
              <a:rPr lang="en-GB"/>
              <a:t>Data augmentation</a:t>
            </a:r>
            <a:endParaRPr/>
          </a:p>
          <a:p>
            <a:pPr indent="-317500" lvl="1" marL="914400" rtl="0" algn="l">
              <a:spcBef>
                <a:spcPts val="0"/>
              </a:spcBef>
              <a:spcAft>
                <a:spcPts val="0"/>
              </a:spcAft>
              <a:buSzPts val="1400"/>
              <a:buChar char="○"/>
            </a:pPr>
            <a:r>
              <a:rPr lang="en-GB"/>
              <a:t>Mosaic, CutMix</a:t>
            </a:r>
            <a:endParaRPr/>
          </a:p>
          <a:p>
            <a:pPr indent="-317500" lvl="0" marL="457200" rtl="0" algn="l">
              <a:spcBef>
                <a:spcPts val="0"/>
              </a:spcBef>
              <a:spcAft>
                <a:spcPts val="0"/>
              </a:spcAft>
              <a:buSzPts val="1400"/>
              <a:buChar char="●"/>
            </a:pPr>
            <a:r>
              <a:rPr lang="en-GB"/>
              <a:t>Regularization</a:t>
            </a:r>
            <a:endParaRPr/>
          </a:p>
          <a:p>
            <a:pPr indent="-317500" lvl="1" marL="914400" rtl="0" algn="l">
              <a:spcBef>
                <a:spcPts val="0"/>
              </a:spcBef>
              <a:spcAft>
                <a:spcPts val="0"/>
              </a:spcAft>
              <a:buSzPts val="1400"/>
              <a:buChar char="○"/>
            </a:pPr>
            <a:r>
              <a:rPr lang="en-GB"/>
              <a:t>DropBlock</a:t>
            </a:r>
            <a:endParaRPr/>
          </a:p>
          <a:p>
            <a:pPr indent="-317500" lvl="0" marL="457200" rtl="0" algn="l">
              <a:spcBef>
                <a:spcPts val="0"/>
              </a:spcBef>
              <a:spcAft>
                <a:spcPts val="0"/>
              </a:spcAft>
              <a:buSzPts val="1400"/>
              <a:buChar char="●"/>
            </a:pPr>
            <a:r>
              <a:rPr lang="en-GB"/>
              <a:t>Class label smoothing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BoS</a:t>
            </a:r>
            <a:r>
              <a:rPr lang="en-GB"/>
              <a:t>:</a:t>
            </a:r>
            <a:endParaRPr/>
          </a:p>
          <a:p>
            <a:pPr indent="-317500" lvl="0" marL="457200" rtl="0" algn="l">
              <a:spcBef>
                <a:spcPts val="0"/>
              </a:spcBef>
              <a:spcAft>
                <a:spcPts val="0"/>
              </a:spcAft>
              <a:buSzPts val="1400"/>
              <a:buChar char="●"/>
            </a:pPr>
            <a:r>
              <a:rPr lang="en-GB"/>
              <a:t>Mish activation</a:t>
            </a:r>
            <a:endParaRPr/>
          </a:p>
          <a:p>
            <a:pPr indent="-317500" lvl="0" marL="457200" rtl="0" algn="l">
              <a:spcBef>
                <a:spcPts val="0"/>
              </a:spcBef>
              <a:spcAft>
                <a:spcPts val="0"/>
              </a:spcAft>
              <a:buSzPts val="1400"/>
              <a:buChar char="●"/>
            </a:pPr>
            <a:r>
              <a:rPr lang="en-GB"/>
              <a:t>Cross-stage partial connections (CSP)</a:t>
            </a:r>
            <a:endParaRPr/>
          </a:p>
          <a:p>
            <a:pPr indent="-317500" lvl="0" marL="457200" rtl="0" algn="l">
              <a:spcBef>
                <a:spcPts val="0"/>
              </a:spcBef>
              <a:spcAft>
                <a:spcPts val="0"/>
              </a:spcAft>
              <a:buSzPts val="1400"/>
              <a:buChar char="●"/>
            </a:pPr>
            <a:r>
              <a:rPr lang="en-GB"/>
              <a:t>Multi-input weighted residual connections (MiWRC)</a:t>
            </a:r>
            <a:endParaRPr/>
          </a:p>
        </p:txBody>
      </p:sp>
      <p:sp>
        <p:nvSpPr>
          <p:cNvPr id="160" name="Google Shape;160;p24"/>
          <p:cNvSpPr txBox="1"/>
          <p:nvPr/>
        </p:nvSpPr>
        <p:spPr>
          <a:xfrm>
            <a:off x="1749225" y="996125"/>
            <a:ext cx="1308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Backbone</a:t>
            </a:r>
            <a:endParaRPr sz="1800">
              <a:solidFill>
                <a:srgbClr val="76B900"/>
              </a:solidFill>
              <a:latin typeface="Roboto"/>
              <a:ea typeface="Roboto"/>
              <a:cs typeface="Roboto"/>
              <a:sym typeface="Roboto"/>
            </a:endParaRPr>
          </a:p>
        </p:txBody>
      </p:sp>
      <p:sp>
        <p:nvSpPr>
          <p:cNvPr id="161" name="Google Shape;161;p24"/>
          <p:cNvSpPr txBox="1"/>
          <p:nvPr/>
        </p:nvSpPr>
        <p:spPr>
          <a:xfrm>
            <a:off x="4715800" y="1310850"/>
            <a:ext cx="3908700" cy="3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BoF</a:t>
            </a:r>
            <a:r>
              <a:rPr lang="en-GB"/>
              <a:t>:</a:t>
            </a:r>
            <a:endParaRPr/>
          </a:p>
          <a:p>
            <a:pPr indent="-317500" lvl="0" marL="457200" rtl="0" algn="l">
              <a:spcBef>
                <a:spcPts val="0"/>
              </a:spcBef>
              <a:spcAft>
                <a:spcPts val="0"/>
              </a:spcAft>
              <a:buClr>
                <a:schemeClr val="dk1"/>
              </a:buClr>
              <a:buSzPts val="1400"/>
              <a:buChar char="●"/>
            </a:pPr>
            <a:r>
              <a:rPr lang="en-GB">
                <a:solidFill>
                  <a:schemeClr val="dk1"/>
                </a:solidFill>
              </a:rPr>
              <a:t>Data augmentation</a:t>
            </a:r>
            <a:endParaRPr>
              <a:solidFill>
                <a:schemeClr val="dk1"/>
              </a:solidFill>
            </a:endParaRPr>
          </a:p>
          <a:p>
            <a:pPr indent="-317500" lvl="1" marL="914400" rtl="0" algn="l">
              <a:spcBef>
                <a:spcPts val="0"/>
              </a:spcBef>
              <a:spcAft>
                <a:spcPts val="0"/>
              </a:spcAft>
              <a:buSzPts val="1400"/>
              <a:buChar char="○"/>
            </a:pPr>
            <a:r>
              <a:rPr lang="en-GB"/>
              <a:t>Mosaic</a:t>
            </a:r>
            <a:endParaRPr/>
          </a:p>
          <a:p>
            <a:pPr indent="-317500" lvl="1" marL="914400" rtl="0" algn="l">
              <a:spcBef>
                <a:spcPts val="0"/>
              </a:spcBef>
              <a:spcAft>
                <a:spcPts val="0"/>
              </a:spcAft>
              <a:buSzPts val="1400"/>
              <a:buChar char="○"/>
            </a:pPr>
            <a:r>
              <a:rPr lang="en-GB"/>
              <a:t>Self-Adversarial Training</a:t>
            </a:r>
            <a:endParaRPr/>
          </a:p>
          <a:p>
            <a:pPr indent="-317500" lvl="0" marL="457200" rtl="0" algn="l">
              <a:spcBef>
                <a:spcPts val="0"/>
              </a:spcBef>
              <a:spcAft>
                <a:spcPts val="0"/>
              </a:spcAft>
              <a:buSzPts val="1400"/>
              <a:buChar char="●"/>
            </a:pPr>
            <a:r>
              <a:rPr lang="en-GB"/>
              <a:t>CIoU-loss</a:t>
            </a:r>
            <a:endParaRPr/>
          </a:p>
          <a:p>
            <a:pPr indent="-317500" lvl="0" marL="457200" rtl="0" algn="l">
              <a:spcBef>
                <a:spcPts val="0"/>
              </a:spcBef>
              <a:spcAft>
                <a:spcPts val="0"/>
              </a:spcAft>
              <a:buSzPts val="1400"/>
              <a:buChar char="●"/>
            </a:pPr>
            <a:r>
              <a:rPr lang="en-GB"/>
              <a:t>CmBN</a:t>
            </a:r>
            <a:endParaRPr/>
          </a:p>
          <a:p>
            <a:pPr indent="-317500" lvl="0" marL="457200" rtl="0" algn="l">
              <a:spcBef>
                <a:spcPts val="0"/>
              </a:spcBef>
              <a:spcAft>
                <a:spcPts val="0"/>
              </a:spcAft>
              <a:buSzPts val="1400"/>
              <a:buChar char="●"/>
            </a:pPr>
            <a:r>
              <a:rPr lang="en-GB"/>
              <a:t>Eliminate grid sensitivity</a:t>
            </a:r>
            <a:endParaRPr/>
          </a:p>
          <a:p>
            <a:pPr indent="-317500" lvl="0" marL="457200" rtl="0" algn="l">
              <a:spcBef>
                <a:spcPts val="0"/>
              </a:spcBef>
              <a:spcAft>
                <a:spcPts val="0"/>
              </a:spcAft>
              <a:buSzPts val="1400"/>
              <a:buChar char="●"/>
            </a:pPr>
            <a:r>
              <a:rPr lang="en-GB"/>
              <a:t>Multiple anchors for a single ground truth</a:t>
            </a:r>
            <a:endParaRPr/>
          </a:p>
          <a:p>
            <a:pPr indent="-317500" lvl="0" marL="457200" rtl="0" algn="l">
              <a:spcBef>
                <a:spcPts val="0"/>
              </a:spcBef>
              <a:spcAft>
                <a:spcPts val="0"/>
              </a:spcAft>
              <a:buSzPts val="1400"/>
              <a:buChar char="●"/>
            </a:pPr>
            <a:r>
              <a:rPr lang="en-GB"/>
              <a:t>Cosine annealing scheduler</a:t>
            </a:r>
            <a:endParaRPr/>
          </a:p>
          <a:p>
            <a:pPr indent="-317500" lvl="0" marL="457200" rtl="0" algn="l">
              <a:spcBef>
                <a:spcPts val="0"/>
              </a:spcBef>
              <a:spcAft>
                <a:spcPts val="0"/>
              </a:spcAft>
              <a:buSzPts val="1400"/>
              <a:buChar char="●"/>
            </a:pPr>
            <a:r>
              <a:rPr lang="en-GB"/>
              <a:t>Optimal hyper-parameters</a:t>
            </a:r>
            <a:endParaRPr/>
          </a:p>
          <a:p>
            <a:pPr indent="-317500" lvl="0" marL="457200" rtl="0" algn="l">
              <a:spcBef>
                <a:spcPts val="0"/>
              </a:spcBef>
              <a:spcAft>
                <a:spcPts val="0"/>
              </a:spcAft>
              <a:buSzPts val="1400"/>
              <a:buChar char="●"/>
            </a:pPr>
            <a:r>
              <a:rPr lang="en-GB"/>
              <a:t>Random training shapes</a:t>
            </a:r>
            <a:endParaRPr/>
          </a:p>
          <a:p>
            <a:pPr indent="0" lvl="0" marL="0" rtl="0" algn="l">
              <a:spcBef>
                <a:spcPts val="0"/>
              </a:spcBef>
              <a:spcAft>
                <a:spcPts val="0"/>
              </a:spcAft>
              <a:buNone/>
            </a:pPr>
            <a:r>
              <a:rPr b="1" lang="en-GB"/>
              <a:t>BoS</a:t>
            </a:r>
            <a:r>
              <a:rPr lang="en-GB"/>
              <a:t>:</a:t>
            </a:r>
            <a:endParaRPr/>
          </a:p>
          <a:p>
            <a:pPr indent="-317500" lvl="0" marL="457200" rtl="0" algn="l">
              <a:spcBef>
                <a:spcPts val="0"/>
              </a:spcBef>
              <a:spcAft>
                <a:spcPts val="0"/>
              </a:spcAft>
              <a:buSzPts val="1400"/>
              <a:buChar char="●"/>
            </a:pPr>
            <a:r>
              <a:rPr lang="en-GB"/>
              <a:t>Mish activation</a:t>
            </a:r>
            <a:endParaRPr/>
          </a:p>
          <a:p>
            <a:pPr indent="-317500" lvl="0" marL="457200" rtl="0" algn="l">
              <a:spcBef>
                <a:spcPts val="0"/>
              </a:spcBef>
              <a:spcAft>
                <a:spcPts val="0"/>
              </a:spcAft>
              <a:buSzPts val="1400"/>
              <a:buChar char="●"/>
            </a:pPr>
            <a:r>
              <a:rPr lang="en-GB"/>
              <a:t>SPP-block</a:t>
            </a:r>
            <a:endParaRPr/>
          </a:p>
          <a:p>
            <a:pPr indent="-317500" lvl="0" marL="457200" rtl="0" algn="l">
              <a:spcBef>
                <a:spcPts val="0"/>
              </a:spcBef>
              <a:spcAft>
                <a:spcPts val="0"/>
              </a:spcAft>
              <a:buSzPts val="1400"/>
              <a:buChar char="●"/>
            </a:pPr>
            <a:r>
              <a:rPr lang="en-GB"/>
              <a:t>SAM-block</a:t>
            </a:r>
            <a:endParaRPr/>
          </a:p>
          <a:p>
            <a:pPr indent="-317500" lvl="0" marL="457200" rtl="0" algn="l">
              <a:spcBef>
                <a:spcPts val="0"/>
              </a:spcBef>
              <a:spcAft>
                <a:spcPts val="0"/>
              </a:spcAft>
              <a:buSzPts val="1400"/>
              <a:buChar char="●"/>
            </a:pPr>
            <a:r>
              <a:rPr lang="en-GB"/>
              <a:t>PAN path-aggregation block</a:t>
            </a:r>
            <a:endParaRPr/>
          </a:p>
          <a:p>
            <a:pPr indent="-317500" lvl="0" marL="457200" rtl="0" algn="l">
              <a:spcBef>
                <a:spcPts val="0"/>
              </a:spcBef>
              <a:spcAft>
                <a:spcPts val="0"/>
              </a:spcAft>
              <a:buSzPts val="1400"/>
              <a:buChar char="●"/>
            </a:pPr>
            <a:r>
              <a:rPr lang="en-GB"/>
              <a:t>DIoU-NMS</a:t>
            </a:r>
            <a:endParaRPr/>
          </a:p>
        </p:txBody>
      </p:sp>
      <p:sp>
        <p:nvSpPr>
          <p:cNvPr id="162" name="Google Shape;162;p24"/>
          <p:cNvSpPr txBox="1"/>
          <p:nvPr/>
        </p:nvSpPr>
        <p:spPr>
          <a:xfrm>
            <a:off x="6016425" y="996125"/>
            <a:ext cx="1308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Detector</a:t>
            </a:r>
            <a:endParaRPr sz="1800">
              <a:solidFill>
                <a:srgbClr val="76B9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p:nvPr/>
        </p:nvSpPr>
        <p:spPr>
          <a:xfrm>
            <a:off x="4709950" y="1363275"/>
            <a:ext cx="4036800" cy="37047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448600" y="1363275"/>
            <a:ext cx="4036800" cy="37047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3000">
                <a:solidFill>
                  <a:srgbClr val="76B900"/>
                </a:solidFill>
                <a:latin typeface="Roboto"/>
                <a:ea typeface="Roboto"/>
                <a:cs typeface="Roboto"/>
                <a:sym typeface="Roboto"/>
              </a:rPr>
              <a:t>Selection of BoF and BoS</a:t>
            </a:r>
            <a:endParaRPr b="1" sz="3000">
              <a:solidFill>
                <a:srgbClr val="76B900"/>
              </a:solidFill>
              <a:latin typeface="Roboto"/>
              <a:ea typeface="Roboto"/>
              <a:cs typeface="Roboto"/>
              <a:sym typeface="Roboto"/>
            </a:endParaRPr>
          </a:p>
          <a:p>
            <a:pPr indent="0" lvl="0" marL="0" rtl="0" algn="l">
              <a:spcBef>
                <a:spcPts val="0"/>
              </a:spcBef>
              <a:spcAft>
                <a:spcPts val="0"/>
              </a:spcAft>
              <a:buNone/>
            </a:pPr>
            <a:r>
              <a:t/>
            </a:r>
            <a:endParaRPr/>
          </a:p>
        </p:txBody>
      </p:sp>
      <p:sp>
        <p:nvSpPr>
          <p:cNvPr id="170" name="Google Shape;170;p25"/>
          <p:cNvSpPr txBox="1"/>
          <p:nvPr/>
        </p:nvSpPr>
        <p:spPr>
          <a:xfrm>
            <a:off x="448600" y="1310850"/>
            <a:ext cx="3908700" cy="3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BoF</a:t>
            </a:r>
            <a:r>
              <a:rPr lang="en-GB"/>
              <a:t>:</a:t>
            </a:r>
            <a:endParaRPr/>
          </a:p>
          <a:p>
            <a:pPr indent="-317500" lvl="0" marL="457200" rtl="0" algn="l">
              <a:spcBef>
                <a:spcPts val="0"/>
              </a:spcBef>
              <a:spcAft>
                <a:spcPts val="0"/>
              </a:spcAft>
              <a:buSzPts val="1400"/>
              <a:buChar char="●"/>
            </a:pPr>
            <a:r>
              <a:rPr lang="en-GB"/>
              <a:t>Data augmentation</a:t>
            </a:r>
            <a:endParaRPr/>
          </a:p>
          <a:p>
            <a:pPr indent="-317500" lvl="1" marL="914400" rtl="0" algn="l">
              <a:spcBef>
                <a:spcPts val="0"/>
              </a:spcBef>
              <a:spcAft>
                <a:spcPts val="0"/>
              </a:spcAft>
              <a:buSzPts val="1400"/>
              <a:buChar char="○"/>
            </a:pPr>
            <a:r>
              <a:rPr lang="en-GB">
                <a:solidFill>
                  <a:srgbClr val="76B900"/>
                </a:solidFill>
              </a:rPr>
              <a:t>Mosaic</a:t>
            </a:r>
            <a:r>
              <a:rPr lang="en-GB"/>
              <a:t>, CutMix</a:t>
            </a:r>
            <a:endParaRPr/>
          </a:p>
          <a:p>
            <a:pPr indent="-317500" lvl="0" marL="457200" rtl="0" algn="l">
              <a:spcBef>
                <a:spcPts val="0"/>
              </a:spcBef>
              <a:spcAft>
                <a:spcPts val="0"/>
              </a:spcAft>
              <a:buSzPts val="1400"/>
              <a:buChar char="●"/>
            </a:pPr>
            <a:r>
              <a:rPr lang="en-GB"/>
              <a:t>Regularization</a:t>
            </a:r>
            <a:endParaRPr/>
          </a:p>
          <a:p>
            <a:pPr indent="-317500" lvl="1" marL="914400" rtl="0" algn="l">
              <a:spcBef>
                <a:spcPts val="0"/>
              </a:spcBef>
              <a:spcAft>
                <a:spcPts val="0"/>
              </a:spcAft>
              <a:buSzPts val="1400"/>
              <a:buChar char="○"/>
            </a:pPr>
            <a:r>
              <a:rPr lang="en-GB"/>
              <a:t>DropBlock</a:t>
            </a:r>
            <a:endParaRPr/>
          </a:p>
          <a:p>
            <a:pPr indent="-317500" lvl="0" marL="457200" rtl="0" algn="l">
              <a:spcBef>
                <a:spcPts val="0"/>
              </a:spcBef>
              <a:spcAft>
                <a:spcPts val="0"/>
              </a:spcAft>
              <a:buSzPts val="1400"/>
              <a:buChar char="●"/>
            </a:pPr>
            <a:r>
              <a:rPr lang="en-GB"/>
              <a:t>Class label smoothing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BoS</a:t>
            </a:r>
            <a:r>
              <a:rPr lang="en-GB"/>
              <a:t>:</a:t>
            </a:r>
            <a:endParaRPr/>
          </a:p>
          <a:p>
            <a:pPr indent="-317500" lvl="0" marL="457200" rtl="0" algn="l">
              <a:spcBef>
                <a:spcPts val="0"/>
              </a:spcBef>
              <a:spcAft>
                <a:spcPts val="0"/>
              </a:spcAft>
              <a:buSzPts val="1400"/>
              <a:buChar char="●"/>
            </a:pPr>
            <a:r>
              <a:rPr lang="en-GB"/>
              <a:t>Mish activation</a:t>
            </a:r>
            <a:endParaRPr/>
          </a:p>
          <a:p>
            <a:pPr indent="-317500" lvl="0" marL="457200" rtl="0" algn="l">
              <a:spcBef>
                <a:spcPts val="0"/>
              </a:spcBef>
              <a:spcAft>
                <a:spcPts val="0"/>
              </a:spcAft>
              <a:buClr>
                <a:srgbClr val="76B900"/>
              </a:buClr>
              <a:buSzPts val="1400"/>
              <a:buChar char="●"/>
            </a:pPr>
            <a:r>
              <a:rPr lang="en-GB">
                <a:solidFill>
                  <a:srgbClr val="76B900"/>
                </a:solidFill>
              </a:rPr>
              <a:t>Cross-stage partial connections (CSP)</a:t>
            </a:r>
            <a:endParaRPr>
              <a:solidFill>
                <a:srgbClr val="76B900"/>
              </a:solidFill>
            </a:endParaRPr>
          </a:p>
          <a:p>
            <a:pPr indent="-317500" lvl="0" marL="457200" rtl="0" algn="l">
              <a:spcBef>
                <a:spcPts val="0"/>
              </a:spcBef>
              <a:spcAft>
                <a:spcPts val="0"/>
              </a:spcAft>
              <a:buSzPts val="1400"/>
              <a:buChar char="●"/>
            </a:pPr>
            <a:r>
              <a:rPr lang="en-GB"/>
              <a:t>Multi-input weighted residual connections (MiWRC)</a:t>
            </a:r>
            <a:endParaRPr/>
          </a:p>
        </p:txBody>
      </p:sp>
      <p:sp>
        <p:nvSpPr>
          <p:cNvPr id="171" name="Google Shape;171;p25"/>
          <p:cNvSpPr txBox="1"/>
          <p:nvPr/>
        </p:nvSpPr>
        <p:spPr>
          <a:xfrm>
            <a:off x="1749225" y="996125"/>
            <a:ext cx="1308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Backbone</a:t>
            </a:r>
            <a:endParaRPr sz="1800">
              <a:solidFill>
                <a:srgbClr val="76B900"/>
              </a:solidFill>
              <a:latin typeface="Roboto"/>
              <a:ea typeface="Roboto"/>
              <a:cs typeface="Roboto"/>
              <a:sym typeface="Roboto"/>
            </a:endParaRPr>
          </a:p>
        </p:txBody>
      </p:sp>
      <p:sp>
        <p:nvSpPr>
          <p:cNvPr id="172" name="Google Shape;172;p25"/>
          <p:cNvSpPr txBox="1"/>
          <p:nvPr/>
        </p:nvSpPr>
        <p:spPr>
          <a:xfrm>
            <a:off x="4715800" y="1310850"/>
            <a:ext cx="3908700" cy="3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BoF</a:t>
            </a:r>
            <a:r>
              <a:rPr lang="en-GB"/>
              <a:t>:</a:t>
            </a:r>
            <a:endParaRPr/>
          </a:p>
          <a:p>
            <a:pPr indent="-317500" lvl="0" marL="457200" rtl="0" algn="l">
              <a:spcBef>
                <a:spcPts val="0"/>
              </a:spcBef>
              <a:spcAft>
                <a:spcPts val="0"/>
              </a:spcAft>
              <a:buClr>
                <a:schemeClr val="dk1"/>
              </a:buClr>
              <a:buSzPts val="1400"/>
              <a:buChar char="●"/>
            </a:pPr>
            <a:r>
              <a:rPr lang="en-GB">
                <a:solidFill>
                  <a:schemeClr val="dk1"/>
                </a:solidFill>
              </a:rPr>
              <a:t>Data augmentation</a:t>
            </a:r>
            <a:endParaRPr>
              <a:solidFill>
                <a:schemeClr val="dk1"/>
              </a:solidFill>
            </a:endParaRPr>
          </a:p>
          <a:p>
            <a:pPr indent="-317500" lvl="1" marL="914400" rtl="0" algn="l">
              <a:spcBef>
                <a:spcPts val="0"/>
              </a:spcBef>
              <a:spcAft>
                <a:spcPts val="0"/>
              </a:spcAft>
              <a:buClr>
                <a:srgbClr val="76B900"/>
              </a:buClr>
              <a:buSzPts val="1400"/>
              <a:buChar char="○"/>
            </a:pPr>
            <a:r>
              <a:rPr lang="en-GB">
                <a:solidFill>
                  <a:srgbClr val="76B900"/>
                </a:solidFill>
              </a:rPr>
              <a:t>Mosaic</a:t>
            </a:r>
            <a:endParaRPr>
              <a:solidFill>
                <a:srgbClr val="76B900"/>
              </a:solidFill>
            </a:endParaRPr>
          </a:p>
          <a:p>
            <a:pPr indent="-317500" lvl="1" marL="914400" rtl="0" algn="l">
              <a:spcBef>
                <a:spcPts val="0"/>
              </a:spcBef>
              <a:spcAft>
                <a:spcPts val="0"/>
              </a:spcAft>
              <a:buClr>
                <a:srgbClr val="76B900"/>
              </a:buClr>
              <a:buSzPts val="1400"/>
              <a:buChar char="○"/>
            </a:pPr>
            <a:r>
              <a:rPr lang="en-GB">
                <a:solidFill>
                  <a:srgbClr val="76B900"/>
                </a:solidFill>
              </a:rPr>
              <a:t>Self-Adversarial Training</a:t>
            </a:r>
            <a:endParaRPr>
              <a:solidFill>
                <a:srgbClr val="76B900"/>
              </a:solidFill>
            </a:endParaRPr>
          </a:p>
          <a:p>
            <a:pPr indent="-317500" lvl="0" marL="457200" rtl="0" algn="l">
              <a:spcBef>
                <a:spcPts val="0"/>
              </a:spcBef>
              <a:spcAft>
                <a:spcPts val="0"/>
              </a:spcAft>
              <a:buSzPts val="1400"/>
              <a:buChar char="●"/>
            </a:pPr>
            <a:r>
              <a:rPr lang="en-GB"/>
              <a:t>CIoU-loss</a:t>
            </a:r>
            <a:endParaRPr/>
          </a:p>
          <a:p>
            <a:pPr indent="-317500" lvl="0" marL="457200" rtl="0" algn="l">
              <a:spcBef>
                <a:spcPts val="0"/>
              </a:spcBef>
              <a:spcAft>
                <a:spcPts val="0"/>
              </a:spcAft>
              <a:buClr>
                <a:srgbClr val="76B900"/>
              </a:buClr>
              <a:buSzPts val="1400"/>
              <a:buChar char="●"/>
            </a:pPr>
            <a:r>
              <a:rPr lang="en-GB">
                <a:solidFill>
                  <a:srgbClr val="76B900"/>
                </a:solidFill>
              </a:rPr>
              <a:t>CmBN</a:t>
            </a:r>
            <a:endParaRPr>
              <a:solidFill>
                <a:srgbClr val="76B900"/>
              </a:solidFill>
            </a:endParaRPr>
          </a:p>
          <a:p>
            <a:pPr indent="-317500" lvl="0" marL="457200" rtl="0" algn="l">
              <a:spcBef>
                <a:spcPts val="0"/>
              </a:spcBef>
              <a:spcAft>
                <a:spcPts val="0"/>
              </a:spcAft>
              <a:buSzPts val="1400"/>
              <a:buChar char="●"/>
            </a:pPr>
            <a:r>
              <a:rPr lang="en-GB"/>
              <a:t>Eliminate grid sensitivity</a:t>
            </a:r>
            <a:endParaRPr/>
          </a:p>
          <a:p>
            <a:pPr indent="-317500" lvl="0" marL="457200" rtl="0" algn="l">
              <a:spcBef>
                <a:spcPts val="0"/>
              </a:spcBef>
              <a:spcAft>
                <a:spcPts val="0"/>
              </a:spcAft>
              <a:buSzPts val="1400"/>
              <a:buChar char="●"/>
            </a:pPr>
            <a:r>
              <a:rPr lang="en-GB"/>
              <a:t>Multiple anchors for a single ground truth</a:t>
            </a:r>
            <a:endParaRPr/>
          </a:p>
          <a:p>
            <a:pPr indent="-317500" lvl="0" marL="457200" rtl="0" algn="l">
              <a:spcBef>
                <a:spcPts val="0"/>
              </a:spcBef>
              <a:spcAft>
                <a:spcPts val="0"/>
              </a:spcAft>
              <a:buSzPts val="1400"/>
              <a:buChar char="●"/>
            </a:pPr>
            <a:r>
              <a:rPr lang="en-GB"/>
              <a:t>Cosine annealing scheduler</a:t>
            </a:r>
            <a:endParaRPr/>
          </a:p>
          <a:p>
            <a:pPr indent="-317500" lvl="0" marL="457200" rtl="0" algn="l">
              <a:spcBef>
                <a:spcPts val="0"/>
              </a:spcBef>
              <a:spcAft>
                <a:spcPts val="0"/>
              </a:spcAft>
              <a:buSzPts val="1400"/>
              <a:buChar char="●"/>
            </a:pPr>
            <a:r>
              <a:rPr lang="en-GB"/>
              <a:t>Optimal hyper-parameters</a:t>
            </a:r>
            <a:endParaRPr/>
          </a:p>
          <a:p>
            <a:pPr indent="-317500" lvl="0" marL="457200" rtl="0" algn="l">
              <a:spcBef>
                <a:spcPts val="0"/>
              </a:spcBef>
              <a:spcAft>
                <a:spcPts val="0"/>
              </a:spcAft>
              <a:buSzPts val="1400"/>
              <a:buChar char="●"/>
            </a:pPr>
            <a:r>
              <a:rPr lang="en-GB"/>
              <a:t>Random training shapes</a:t>
            </a:r>
            <a:endParaRPr/>
          </a:p>
          <a:p>
            <a:pPr indent="0" lvl="0" marL="0" rtl="0" algn="l">
              <a:spcBef>
                <a:spcPts val="0"/>
              </a:spcBef>
              <a:spcAft>
                <a:spcPts val="0"/>
              </a:spcAft>
              <a:buNone/>
            </a:pPr>
            <a:r>
              <a:rPr b="1" lang="en-GB"/>
              <a:t>BoS</a:t>
            </a:r>
            <a:r>
              <a:rPr lang="en-GB"/>
              <a:t>:</a:t>
            </a:r>
            <a:endParaRPr/>
          </a:p>
          <a:p>
            <a:pPr indent="-317500" lvl="0" marL="457200" rtl="0" algn="l">
              <a:spcBef>
                <a:spcPts val="0"/>
              </a:spcBef>
              <a:spcAft>
                <a:spcPts val="0"/>
              </a:spcAft>
              <a:buSzPts val="1400"/>
              <a:buChar char="●"/>
            </a:pPr>
            <a:r>
              <a:rPr lang="en-GB"/>
              <a:t>Mish activation</a:t>
            </a:r>
            <a:endParaRPr/>
          </a:p>
          <a:p>
            <a:pPr indent="-317500" lvl="0" marL="457200" rtl="0" algn="l">
              <a:spcBef>
                <a:spcPts val="0"/>
              </a:spcBef>
              <a:spcAft>
                <a:spcPts val="0"/>
              </a:spcAft>
              <a:buClr>
                <a:srgbClr val="76B900"/>
              </a:buClr>
              <a:buSzPts val="1400"/>
              <a:buChar char="●"/>
            </a:pPr>
            <a:r>
              <a:rPr lang="en-GB">
                <a:solidFill>
                  <a:srgbClr val="76B900"/>
                </a:solidFill>
              </a:rPr>
              <a:t>SPP-block</a:t>
            </a:r>
            <a:endParaRPr>
              <a:solidFill>
                <a:srgbClr val="76B900"/>
              </a:solidFill>
            </a:endParaRPr>
          </a:p>
          <a:p>
            <a:pPr indent="-317500" lvl="0" marL="457200" rtl="0" algn="l">
              <a:spcBef>
                <a:spcPts val="0"/>
              </a:spcBef>
              <a:spcAft>
                <a:spcPts val="0"/>
              </a:spcAft>
              <a:buClr>
                <a:srgbClr val="76B900"/>
              </a:buClr>
              <a:buSzPts val="1400"/>
              <a:buChar char="●"/>
            </a:pPr>
            <a:r>
              <a:rPr lang="en-GB">
                <a:solidFill>
                  <a:srgbClr val="76B900"/>
                </a:solidFill>
              </a:rPr>
              <a:t>SAM-block</a:t>
            </a:r>
            <a:endParaRPr>
              <a:solidFill>
                <a:srgbClr val="76B900"/>
              </a:solidFill>
            </a:endParaRPr>
          </a:p>
          <a:p>
            <a:pPr indent="-317500" lvl="0" marL="457200" rtl="0" algn="l">
              <a:spcBef>
                <a:spcPts val="0"/>
              </a:spcBef>
              <a:spcAft>
                <a:spcPts val="0"/>
              </a:spcAft>
              <a:buClr>
                <a:srgbClr val="76B900"/>
              </a:buClr>
              <a:buSzPts val="1400"/>
              <a:buChar char="●"/>
            </a:pPr>
            <a:r>
              <a:rPr lang="en-GB">
                <a:solidFill>
                  <a:srgbClr val="76B900"/>
                </a:solidFill>
              </a:rPr>
              <a:t>PAN path-aggregation block</a:t>
            </a:r>
            <a:endParaRPr>
              <a:solidFill>
                <a:srgbClr val="76B900"/>
              </a:solidFill>
            </a:endParaRPr>
          </a:p>
          <a:p>
            <a:pPr indent="-317500" lvl="0" marL="457200" rtl="0" algn="l">
              <a:spcBef>
                <a:spcPts val="0"/>
              </a:spcBef>
              <a:spcAft>
                <a:spcPts val="0"/>
              </a:spcAft>
              <a:buSzPts val="1400"/>
              <a:buChar char="●"/>
            </a:pPr>
            <a:r>
              <a:rPr lang="en-GB"/>
              <a:t>DIoU-NMS</a:t>
            </a:r>
            <a:endParaRPr/>
          </a:p>
        </p:txBody>
      </p:sp>
      <p:sp>
        <p:nvSpPr>
          <p:cNvPr id="173" name="Google Shape;173;p25"/>
          <p:cNvSpPr txBox="1"/>
          <p:nvPr/>
        </p:nvSpPr>
        <p:spPr>
          <a:xfrm>
            <a:off x="6016425" y="996125"/>
            <a:ext cx="1308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Detector</a:t>
            </a:r>
            <a:endParaRPr sz="1800">
              <a:solidFill>
                <a:srgbClr val="76B9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 name="Shape 177"/>
        <p:cNvGrpSpPr/>
        <p:nvPr/>
      </p:nvGrpSpPr>
      <p:grpSpPr>
        <a:xfrm>
          <a:off x="0" y="0"/>
          <a:ext cx="0" cy="0"/>
          <a:chOff x="0" y="0"/>
          <a:chExt cx="0" cy="0"/>
        </a:xfrm>
      </p:grpSpPr>
      <p:sp>
        <p:nvSpPr>
          <p:cNvPr id="178" name="Google Shape;178;p26"/>
          <p:cNvSpPr txBox="1"/>
          <p:nvPr/>
        </p:nvSpPr>
        <p:spPr>
          <a:xfrm>
            <a:off x="295237" y="474822"/>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Mish</a:t>
            </a:r>
            <a:endParaRPr b="1" sz="3000">
              <a:solidFill>
                <a:srgbClr val="76B900"/>
              </a:solidFill>
              <a:latin typeface="Roboto"/>
              <a:ea typeface="Roboto"/>
              <a:cs typeface="Roboto"/>
              <a:sym typeface="Roboto"/>
            </a:endParaRPr>
          </a:p>
        </p:txBody>
      </p:sp>
      <p:sp>
        <p:nvSpPr>
          <p:cNvPr id="179" name="Google Shape;179;p26"/>
          <p:cNvSpPr txBox="1"/>
          <p:nvPr/>
        </p:nvSpPr>
        <p:spPr>
          <a:xfrm>
            <a:off x="297381" y="9099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BoS - Backbone</a:t>
            </a:r>
            <a:endParaRPr sz="1800">
              <a:solidFill>
                <a:srgbClr val="76B900"/>
              </a:solidFill>
              <a:latin typeface="Roboto"/>
              <a:ea typeface="Roboto"/>
              <a:cs typeface="Roboto"/>
              <a:sym typeface="Roboto"/>
            </a:endParaRPr>
          </a:p>
        </p:txBody>
      </p:sp>
      <p:pic>
        <p:nvPicPr>
          <p:cNvPr id="180" name="Google Shape;180;p26"/>
          <p:cNvPicPr preferRelativeResize="0"/>
          <p:nvPr/>
        </p:nvPicPr>
        <p:blipFill>
          <a:blip r:embed="rId3">
            <a:alphaModFix/>
          </a:blip>
          <a:stretch>
            <a:fillRect/>
          </a:stretch>
        </p:blipFill>
        <p:spPr>
          <a:xfrm>
            <a:off x="2682512" y="1347911"/>
            <a:ext cx="3778970" cy="34907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nvSpPr>
        <p:spPr>
          <a:xfrm>
            <a:off x="295237" y="474822"/>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CSP: Cross-Stage Partial Connection</a:t>
            </a:r>
            <a:endParaRPr b="1" sz="3000">
              <a:solidFill>
                <a:srgbClr val="76B900"/>
              </a:solidFill>
              <a:latin typeface="Roboto"/>
              <a:ea typeface="Roboto"/>
              <a:cs typeface="Roboto"/>
              <a:sym typeface="Roboto"/>
            </a:endParaRPr>
          </a:p>
        </p:txBody>
      </p:sp>
      <p:sp>
        <p:nvSpPr>
          <p:cNvPr id="186" name="Google Shape;186;p27"/>
          <p:cNvSpPr txBox="1"/>
          <p:nvPr/>
        </p:nvSpPr>
        <p:spPr>
          <a:xfrm>
            <a:off x="297381" y="9099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BoS - Backbone</a:t>
            </a:r>
            <a:endParaRPr sz="1800">
              <a:solidFill>
                <a:srgbClr val="76B900"/>
              </a:solidFill>
              <a:latin typeface="Roboto"/>
              <a:ea typeface="Roboto"/>
              <a:cs typeface="Roboto"/>
              <a:sym typeface="Roboto"/>
            </a:endParaRPr>
          </a:p>
        </p:txBody>
      </p:sp>
      <p:sp>
        <p:nvSpPr>
          <p:cNvPr id="187" name="Google Shape;187;p27"/>
          <p:cNvSpPr txBox="1"/>
          <p:nvPr/>
        </p:nvSpPr>
        <p:spPr>
          <a:xfrm>
            <a:off x="1620025" y="1287000"/>
            <a:ext cx="17400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DenseNet</a:t>
            </a:r>
            <a:endParaRPr sz="1800">
              <a:solidFill>
                <a:srgbClr val="76B900"/>
              </a:solidFill>
              <a:latin typeface="Roboto"/>
              <a:ea typeface="Roboto"/>
              <a:cs typeface="Roboto"/>
              <a:sym typeface="Roboto"/>
            </a:endParaRPr>
          </a:p>
        </p:txBody>
      </p:sp>
      <p:pic>
        <p:nvPicPr>
          <p:cNvPr id="188" name="Google Shape;188;p27"/>
          <p:cNvPicPr preferRelativeResize="0"/>
          <p:nvPr/>
        </p:nvPicPr>
        <p:blipFill>
          <a:blip r:embed="rId3">
            <a:alphaModFix/>
          </a:blip>
          <a:stretch>
            <a:fillRect/>
          </a:stretch>
        </p:blipFill>
        <p:spPr>
          <a:xfrm>
            <a:off x="5481325" y="1724999"/>
            <a:ext cx="3006450" cy="1809575"/>
          </a:xfrm>
          <a:prstGeom prst="rect">
            <a:avLst/>
          </a:prstGeom>
          <a:noFill/>
          <a:ln>
            <a:noFill/>
          </a:ln>
        </p:spPr>
      </p:pic>
      <p:sp>
        <p:nvSpPr>
          <p:cNvPr id="189" name="Google Shape;189;p27"/>
          <p:cNvSpPr txBox="1"/>
          <p:nvPr/>
        </p:nvSpPr>
        <p:spPr>
          <a:xfrm>
            <a:off x="6114550" y="1347900"/>
            <a:ext cx="17400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CSPDenseNet</a:t>
            </a:r>
            <a:endParaRPr sz="1800">
              <a:solidFill>
                <a:srgbClr val="76B900"/>
              </a:solidFill>
              <a:latin typeface="Roboto"/>
              <a:ea typeface="Roboto"/>
              <a:cs typeface="Roboto"/>
              <a:sym typeface="Roboto"/>
            </a:endParaRPr>
          </a:p>
        </p:txBody>
      </p:sp>
      <p:pic>
        <p:nvPicPr>
          <p:cNvPr id="190" name="Google Shape;190;p27"/>
          <p:cNvPicPr preferRelativeResize="0"/>
          <p:nvPr/>
        </p:nvPicPr>
        <p:blipFill>
          <a:blip r:embed="rId4">
            <a:alphaModFix/>
          </a:blip>
          <a:stretch>
            <a:fillRect/>
          </a:stretch>
        </p:blipFill>
        <p:spPr>
          <a:xfrm>
            <a:off x="737300" y="1552938"/>
            <a:ext cx="3140675" cy="1941151"/>
          </a:xfrm>
          <a:prstGeom prst="rect">
            <a:avLst/>
          </a:prstGeom>
          <a:noFill/>
          <a:ln>
            <a:noFill/>
          </a:ln>
        </p:spPr>
      </p:pic>
      <p:pic>
        <p:nvPicPr>
          <p:cNvPr id="191" name="Google Shape;191;p27"/>
          <p:cNvPicPr preferRelativeResize="0"/>
          <p:nvPr/>
        </p:nvPicPr>
        <p:blipFill>
          <a:blip r:embed="rId5">
            <a:alphaModFix/>
          </a:blip>
          <a:stretch>
            <a:fillRect/>
          </a:stretch>
        </p:blipFill>
        <p:spPr>
          <a:xfrm>
            <a:off x="1952225" y="3534577"/>
            <a:ext cx="7328651" cy="144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nvSpPr>
        <p:spPr>
          <a:xfrm>
            <a:off x="295237" y="474822"/>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CSP: Cross-Stage Partial Connection</a:t>
            </a:r>
            <a:endParaRPr b="1" sz="3000">
              <a:solidFill>
                <a:srgbClr val="76B900"/>
              </a:solidFill>
              <a:latin typeface="Roboto"/>
              <a:ea typeface="Roboto"/>
              <a:cs typeface="Roboto"/>
              <a:sym typeface="Roboto"/>
            </a:endParaRPr>
          </a:p>
        </p:txBody>
      </p:sp>
      <p:sp>
        <p:nvSpPr>
          <p:cNvPr id="197" name="Google Shape;197;p28"/>
          <p:cNvSpPr txBox="1"/>
          <p:nvPr/>
        </p:nvSpPr>
        <p:spPr>
          <a:xfrm>
            <a:off x="297381" y="9099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BoS - Backbone</a:t>
            </a:r>
            <a:endParaRPr sz="1800">
              <a:solidFill>
                <a:srgbClr val="76B900"/>
              </a:solidFill>
              <a:latin typeface="Roboto"/>
              <a:ea typeface="Roboto"/>
              <a:cs typeface="Roboto"/>
              <a:sym typeface="Roboto"/>
            </a:endParaRPr>
          </a:p>
        </p:txBody>
      </p:sp>
      <p:pic>
        <p:nvPicPr>
          <p:cNvPr id="198" name="Google Shape;198;p28"/>
          <p:cNvPicPr preferRelativeResize="0"/>
          <p:nvPr/>
        </p:nvPicPr>
        <p:blipFill>
          <a:blip r:embed="rId3">
            <a:alphaModFix/>
          </a:blip>
          <a:stretch>
            <a:fillRect/>
          </a:stretch>
        </p:blipFill>
        <p:spPr>
          <a:xfrm>
            <a:off x="385850" y="1635250"/>
            <a:ext cx="3831149" cy="2845500"/>
          </a:xfrm>
          <a:prstGeom prst="rect">
            <a:avLst/>
          </a:prstGeom>
          <a:noFill/>
          <a:ln>
            <a:noFill/>
          </a:ln>
        </p:spPr>
      </p:pic>
      <p:pic>
        <p:nvPicPr>
          <p:cNvPr id="199" name="Google Shape;199;p28"/>
          <p:cNvPicPr preferRelativeResize="0"/>
          <p:nvPr/>
        </p:nvPicPr>
        <p:blipFill>
          <a:blip r:embed="rId4">
            <a:alphaModFix/>
          </a:blip>
          <a:stretch>
            <a:fillRect/>
          </a:stretch>
        </p:blipFill>
        <p:spPr>
          <a:xfrm>
            <a:off x="4572000" y="1790225"/>
            <a:ext cx="4459025" cy="2604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YOLOv4 data augmentation</a:t>
            </a:r>
            <a:endParaRPr/>
          </a:p>
        </p:txBody>
      </p:sp>
      <p:sp>
        <p:nvSpPr>
          <p:cNvPr id="205" name="Google Shape;205;p29"/>
          <p:cNvSpPr txBox="1"/>
          <p:nvPr>
            <p:ph idx="1" type="body"/>
          </p:nvPr>
        </p:nvSpPr>
        <p:spPr>
          <a:xfrm>
            <a:off x="311700" y="1152475"/>
            <a:ext cx="4157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Mosaic (new)</a:t>
            </a:r>
            <a:endParaRPr/>
          </a:p>
          <a:p>
            <a:pPr indent="-317500" lvl="1" marL="914400" rtl="0" algn="l">
              <a:spcBef>
                <a:spcPts val="0"/>
              </a:spcBef>
              <a:spcAft>
                <a:spcPts val="0"/>
              </a:spcAft>
              <a:buSzPts val="1400"/>
              <a:buChar char="○"/>
            </a:pPr>
            <a:r>
              <a:rPr lang="en-GB"/>
              <a:t>Allows detection of objects outside their normal context</a:t>
            </a:r>
            <a:endParaRPr/>
          </a:p>
          <a:p>
            <a:pPr indent="-317500" lvl="1" marL="914400" rtl="0" algn="l">
              <a:spcBef>
                <a:spcPts val="0"/>
              </a:spcBef>
              <a:spcAft>
                <a:spcPts val="0"/>
              </a:spcAft>
              <a:buSzPts val="1400"/>
              <a:buChar char="○"/>
            </a:pPr>
            <a:r>
              <a:rPr lang="en-GB"/>
              <a:t>Batch normalization calculates activation statistics from 4 different images -&gt; </a:t>
            </a:r>
            <a:r>
              <a:rPr lang="en-GB" u="sng"/>
              <a:t>reduce need for large mini-batch size</a:t>
            </a:r>
            <a:endParaRPr/>
          </a:p>
        </p:txBody>
      </p:sp>
      <p:pic>
        <p:nvPicPr>
          <p:cNvPr id="206" name="Google Shape;206;p29"/>
          <p:cNvPicPr preferRelativeResize="0"/>
          <p:nvPr/>
        </p:nvPicPr>
        <p:blipFill>
          <a:blip r:embed="rId3">
            <a:alphaModFix/>
          </a:blip>
          <a:stretch>
            <a:fillRect/>
          </a:stretch>
        </p:blipFill>
        <p:spPr>
          <a:xfrm>
            <a:off x="927150" y="3101603"/>
            <a:ext cx="3114925" cy="2041901"/>
          </a:xfrm>
          <a:prstGeom prst="rect">
            <a:avLst/>
          </a:prstGeom>
          <a:noFill/>
          <a:ln>
            <a:noFill/>
          </a:ln>
        </p:spPr>
      </p:pic>
      <p:sp>
        <p:nvSpPr>
          <p:cNvPr id="207" name="Google Shape;207;p29"/>
          <p:cNvSpPr txBox="1"/>
          <p:nvPr/>
        </p:nvSpPr>
        <p:spPr>
          <a:xfrm>
            <a:off x="2827023" y="4815000"/>
            <a:ext cx="30393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76B900"/>
                </a:solidFill>
              </a:rPr>
              <a:t>CutMix mixes 2, Mosaic mixes 4</a:t>
            </a:r>
            <a:endParaRPr>
              <a:solidFill>
                <a:srgbClr val="76B900"/>
              </a:solidFill>
            </a:endParaRPr>
          </a:p>
        </p:txBody>
      </p:sp>
      <p:sp>
        <p:nvSpPr>
          <p:cNvPr id="208" name="Google Shape;208;p29"/>
          <p:cNvSpPr txBox="1"/>
          <p:nvPr>
            <p:ph idx="1" type="body"/>
          </p:nvPr>
        </p:nvSpPr>
        <p:spPr>
          <a:xfrm>
            <a:off x="4746500" y="1152475"/>
            <a:ext cx="4157700" cy="115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Self-Adversarial Training (SAT)</a:t>
            </a:r>
            <a:endParaRPr/>
          </a:p>
          <a:p>
            <a:pPr indent="-317500" lvl="1" marL="914400" rtl="0" algn="l">
              <a:spcBef>
                <a:spcPts val="0"/>
              </a:spcBef>
              <a:spcAft>
                <a:spcPts val="0"/>
              </a:spcAft>
              <a:buSzPts val="1400"/>
              <a:buChar char="○"/>
            </a:pPr>
            <a:r>
              <a:rPr lang="en-GB"/>
              <a:t>2 forward backward stage</a:t>
            </a:r>
            <a:endParaRPr/>
          </a:p>
          <a:p>
            <a:pPr indent="-317500" lvl="2" marL="1371600" rtl="0" algn="l">
              <a:spcBef>
                <a:spcPts val="0"/>
              </a:spcBef>
              <a:spcAft>
                <a:spcPts val="0"/>
              </a:spcAft>
              <a:buSzPts val="1400"/>
              <a:buChar char="■"/>
            </a:pPr>
            <a:r>
              <a:rPr lang="en-GB"/>
              <a:t>1. Altering the original image</a:t>
            </a:r>
            <a:endParaRPr/>
          </a:p>
          <a:p>
            <a:pPr indent="-317500" lvl="2" marL="1371600" rtl="0" algn="l">
              <a:spcBef>
                <a:spcPts val="0"/>
              </a:spcBef>
              <a:spcAft>
                <a:spcPts val="0"/>
              </a:spcAft>
              <a:buSzPts val="1400"/>
              <a:buChar char="■"/>
            </a:pPr>
            <a:r>
              <a:rPr lang="en-GB"/>
              <a:t>2. Normal altering weights</a:t>
            </a:r>
            <a:endParaRPr/>
          </a:p>
          <a:p>
            <a:pPr indent="0" lvl="0" marL="0" rtl="0" algn="l">
              <a:spcBef>
                <a:spcPts val="1600"/>
              </a:spcBef>
              <a:spcAft>
                <a:spcPts val="1600"/>
              </a:spcAft>
              <a:buNone/>
            </a:pPr>
            <a:r>
              <a:t/>
            </a:r>
            <a:endParaRPr/>
          </a:p>
        </p:txBody>
      </p:sp>
      <p:pic>
        <p:nvPicPr>
          <p:cNvPr id="209" name="Google Shape;209;p29"/>
          <p:cNvPicPr preferRelativeResize="0"/>
          <p:nvPr/>
        </p:nvPicPr>
        <p:blipFill>
          <a:blip r:embed="rId4">
            <a:alphaModFix/>
          </a:blip>
          <a:stretch>
            <a:fillRect/>
          </a:stretch>
        </p:blipFill>
        <p:spPr>
          <a:xfrm>
            <a:off x="5740732" y="2405750"/>
            <a:ext cx="2612948" cy="146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YOLOv4 modified stuffs</a:t>
            </a:r>
            <a:endParaRPr b="1" sz="3000">
              <a:solidFill>
                <a:srgbClr val="76B900"/>
              </a:solidFill>
              <a:latin typeface="Roboto"/>
              <a:ea typeface="Roboto"/>
              <a:cs typeface="Roboto"/>
              <a:sym typeface="Roboto"/>
            </a:endParaRPr>
          </a:p>
          <a:p>
            <a:pPr indent="0" lvl="0" marL="0" rtl="0" algn="l">
              <a:spcBef>
                <a:spcPts val="0"/>
              </a:spcBef>
              <a:spcAft>
                <a:spcPts val="0"/>
              </a:spcAft>
              <a:buNone/>
            </a:pPr>
            <a:r>
              <a:t/>
            </a:r>
            <a:endParaRPr/>
          </a:p>
        </p:txBody>
      </p:sp>
      <p:sp>
        <p:nvSpPr>
          <p:cNvPr id="215" name="Google Shape;215;p30"/>
          <p:cNvSpPr txBox="1"/>
          <p:nvPr>
            <p:ph idx="1" type="body"/>
          </p:nvPr>
        </p:nvSpPr>
        <p:spPr>
          <a:xfrm>
            <a:off x="311700" y="1202738"/>
            <a:ext cx="8520600" cy="30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GB"/>
              <a:t>Modified</a:t>
            </a:r>
            <a:endParaRPr/>
          </a:p>
          <a:p>
            <a:pPr indent="-317500" lvl="1" marL="914400" rtl="0" algn="l">
              <a:spcBef>
                <a:spcPts val="0"/>
              </a:spcBef>
              <a:spcAft>
                <a:spcPts val="0"/>
              </a:spcAft>
              <a:buSzPts val="1400"/>
              <a:buChar char="○"/>
            </a:pPr>
            <a:r>
              <a:rPr lang="en-GB"/>
              <a:t>Spatial Pyramid Pool (SPP)</a:t>
            </a:r>
            <a:endParaRPr/>
          </a:p>
          <a:p>
            <a:pPr indent="-317500" lvl="1" marL="914400" rtl="0" algn="l">
              <a:spcBef>
                <a:spcPts val="0"/>
              </a:spcBef>
              <a:spcAft>
                <a:spcPts val="0"/>
              </a:spcAft>
              <a:buSzPts val="1400"/>
              <a:buChar char="○"/>
            </a:pPr>
            <a:r>
              <a:rPr lang="en-GB"/>
              <a:t>Spatial Attention Module (SAM)</a:t>
            </a:r>
            <a:endParaRPr/>
          </a:p>
          <a:p>
            <a:pPr indent="-317500" lvl="1" marL="914400" rtl="0" algn="l">
              <a:spcBef>
                <a:spcPts val="0"/>
              </a:spcBef>
              <a:spcAft>
                <a:spcPts val="0"/>
              </a:spcAft>
              <a:buSzPts val="1400"/>
              <a:buChar char="○"/>
            </a:pPr>
            <a:r>
              <a:rPr lang="en-GB"/>
              <a:t>Path Aggregation Network (PAN)</a:t>
            </a:r>
            <a:endParaRPr/>
          </a:p>
          <a:p>
            <a:pPr indent="-317500" lvl="1" marL="914400" rtl="0" algn="l">
              <a:spcBef>
                <a:spcPts val="0"/>
              </a:spcBef>
              <a:spcAft>
                <a:spcPts val="0"/>
              </a:spcAft>
              <a:buSzPts val="1400"/>
              <a:buChar char="○"/>
            </a:pPr>
            <a:r>
              <a:rPr lang="en-GB"/>
              <a:t>Cross-Iteration Batch Normalization (CBN)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nvSpPr>
        <p:spPr>
          <a:xfrm>
            <a:off x="948163" y="1243750"/>
            <a:ext cx="37455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76B900"/>
              </a:solidFill>
            </a:endParaRPr>
          </a:p>
        </p:txBody>
      </p:sp>
      <p:pic>
        <p:nvPicPr>
          <p:cNvPr id="221" name="Google Shape;221;p31"/>
          <p:cNvPicPr preferRelativeResize="0"/>
          <p:nvPr/>
        </p:nvPicPr>
        <p:blipFill>
          <a:blip r:embed="rId3">
            <a:alphaModFix/>
          </a:blip>
          <a:stretch>
            <a:fillRect/>
          </a:stretch>
        </p:blipFill>
        <p:spPr>
          <a:xfrm>
            <a:off x="72175" y="1414350"/>
            <a:ext cx="4264350" cy="2884900"/>
          </a:xfrm>
          <a:prstGeom prst="rect">
            <a:avLst/>
          </a:prstGeom>
          <a:noFill/>
          <a:ln>
            <a:noFill/>
          </a:ln>
        </p:spPr>
      </p:pic>
      <p:pic>
        <p:nvPicPr>
          <p:cNvPr id="222" name="Google Shape;222;p31"/>
          <p:cNvPicPr preferRelativeResize="0"/>
          <p:nvPr/>
        </p:nvPicPr>
        <p:blipFill>
          <a:blip r:embed="rId4">
            <a:alphaModFix/>
          </a:blip>
          <a:stretch>
            <a:fillRect/>
          </a:stretch>
        </p:blipFill>
        <p:spPr>
          <a:xfrm>
            <a:off x="4693663" y="1354525"/>
            <a:ext cx="4145537" cy="3525643"/>
          </a:xfrm>
          <a:prstGeom prst="rect">
            <a:avLst/>
          </a:prstGeom>
          <a:noFill/>
          <a:ln>
            <a:noFill/>
          </a:ln>
        </p:spPr>
      </p:pic>
      <p:sp>
        <p:nvSpPr>
          <p:cNvPr id="223" name="Google Shape;223;p31"/>
          <p:cNvSpPr txBox="1"/>
          <p:nvPr/>
        </p:nvSpPr>
        <p:spPr>
          <a:xfrm>
            <a:off x="1749225" y="1046250"/>
            <a:ext cx="17400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Original SPP</a:t>
            </a:r>
            <a:endParaRPr sz="1800">
              <a:solidFill>
                <a:srgbClr val="76B900"/>
              </a:solidFill>
              <a:latin typeface="Roboto"/>
              <a:ea typeface="Roboto"/>
              <a:cs typeface="Roboto"/>
              <a:sym typeface="Roboto"/>
            </a:endParaRPr>
          </a:p>
        </p:txBody>
      </p:sp>
      <p:sp>
        <p:nvSpPr>
          <p:cNvPr id="224" name="Google Shape;224;p31"/>
          <p:cNvSpPr txBox="1"/>
          <p:nvPr/>
        </p:nvSpPr>
        <p:spPr>
          <a:xfrm>
            <a:off x="5896438" y="1046250"/>
            <a:ext cx="17400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Modified</a:t>
            </a:r>
            <a:r>
              <a:rPr lang="en-GB" sz="1800">
                <a:solidFill>
                  <a:srgbClr val="76B900"/>
                </a:solidFill>
                <a:latin typeface="Roboto"/>
                <a:ea typeface="Roboto"/>
                <a:cs typeface="Roboto"/>
                <a:sym typeface="Roboto"/>
              </a:rPr>
              <a:t> SPP</a:t>
            </a:r>
            <a:endParaRPr sz="1800">
              <a:solidFill>
                <a:srgbClr val="76B900"/>
              </a:solidFill>
              <a:latin typeface="Roboto"/>
              <a:ea typeface="Roboto"/>
              <a:cs typeface="Roboto"/>
              <a:sym typeface="Roboto"/>
            </a:endParaRPr>
          </a:p>
        </p:txBody>
      </p:sp>
      <p:sp>
        <p:nvSpPr>
          <p:cNvPr id="225" name="Google Shape;225;p31"/>
          <p:cNvSpPr/>
          <p:nvPr/>
        </p:nvSpPr>
        <p:spPr>
          <a:xfrm>
            <a:off x="4869850" y="2737850"/>
            <a:ext cx="3962400" cy="14568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txBox="1"/>
          <p:nvPr/>
        </p:nvSpPr>
        <p:spPr>
          <a:xfrm>
            <a:off x="6872025" y="3973400"/>
            <a:ext cx="57753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76B900"/>
                </a:solidFill>
              </a:rPr>
              <a:t>Maxpool, stride=1, </a:t>
            </a:r>
            <a:endParaRPr>
              <a:solidFill>
                <a:srgbClr val="76B900"/>
              </a:solidFill>
            </a:endParaRPr>
          </a:p>
          <a:p>
            <a:pPr indent="0" lvl="0" marL="0" rtl="0" algn="l">
              <a:spcBef>
                <a:spcPts val="0"/>
              </a:spcBef>
              <a:spcAft>
                <a:spcPts val="0"/>
              </a:spcAft>
              <a:buNone/>
            </a:pPr>
            <a:r>
              <a:rPr lang="en-GB">
                <a:solidFill>
                  <a:srgbClr val="76B900"/>
                </a:solidFill>
              </a:rPr>
              <a:t>with padding</a:t>
            </a:r>
            <a:endParaRPr>
              <a:solidFill>
                <a:srgbClr val="76B900"/>
              </a:solidFill>
            </a:endParaRPr>
          </a:p>
        </p:txBody>
      </p:sp>
      <p:sp>
        <p:nvSpPr>
          <p:cNvPr id="227" name="Google Shape;227;p31"/>
          <p:cNvSpPr txBox="1"/>
          <p:nvPr/>
        </p:nvSpPr>
        <p:spPr>
          <a:xfrm>
            <a:off x="295237" y="322422"/>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SPP: Spatial Pyramid Pooling </a:t>
            </a:r>
            <a:endParaRPr b="1" sz="3000">
              <a:solidFill>
                <a:srgbClr val="76B900"/>
              </a:solidFill>
              <a:latin typeface="Roboto"/>
              <a:ea typeface="Roboto"/>
              <a:cs typeface="Roboto"/>
              <a:sym typeface="Roboto"/>
            </a:endParaRPr>
          </a:p>
        </p:txBody>
      </p:sp>
      <p:sp>
        <p:nvSpPr>
          <p:cNvPr id="228" name="Google Shape;228;p31"/>
          <p:cNvSpPr txBox="1"/>
          <p:nvPr/>
        </p:nvSpPr>
        <p:spPr>
          <a:xfrm>
            <a:off x="297381" y="7575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BoS - Neck</a:t>
            </a:r>
            <a:endParaRPr sz="1800">
              <a:solidFill>
                <a:srgbClr val="76B9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1368100"/>
            <a:ext cx="8520600" cy="3200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Object detector architecture breakdown</a:t>
            </a:r>
            <a:endParaRPr/>
          </a:p>
          <a:p>
            <a:pPr indent="-317500" lvl="1" marL="914400" rtl="0" algn="l">
              <a:spcBef>
                <a:spcPts val="0"/>
              </a:spcBef>
              <a:spcAft>
                <a:spcPts val="0"/>
              </a:spcAft>
              <a:buSzPts val="1400"/>
              <a:buChar char="○"/>
            </a:pPr>
            <a:r>
              <a:rPr lang="en-GB"/>
              <a:t>Backbone, neck, head</a:t>
            </a:r>
            <a:endParaRPr/>
          </a:p>
          <a:p>
            <a:pPr indent="-342900" lvl="0" marL="457200" rtl="0" algn="l">
              <a:spcBef>
                <a:spcPts val="0"/>
              </a:spcBef>
              <a:spcAft>
                <a:spcPts val="0"/>
              </a:spcAft>
              <a:buSzPts val="1800"/>
              <a:buChar char="●"/>
            </a:pPr>
            <a:r>
              <a:rPr lang="en-GB"/>
              <a:t>Bag of freebies (BoF)</a:t>
            </a:r>
            <a:endParaRPr/>
          </a:p>
          <a:p>
            <a:pPr indent="-342900" lvl="0" marL="457200" rtl="0" algn="l">
              <a:spcBef>
                <a:spcPts val="0"/>
              </a:spcBef>
              <a:spcAft>
                <a:spcPts val="0"/>
              </a:spcAft>
              <a:buSzPts val="1800"/>
              <a:buChar char="●"/>
            </a:pPr>
            <a:r>
              <a:rPr lang="en-GB"/>
              <a:t>Bag of specials (BoS)</a:t>
            </a:r>
            <a:endParaRPr/>
          </a:p>
          <a:p>
            <a:pPr indent="-342900" lvl="0" marL="457200" rtl="0" algn="l">
              <a:spcBef>
                <a:spcPts val="0"/>
              </a:spcBef>
              <a:spcAft>
                <a:spcPts val="0"/>
              </a:spcAft>
              <a:buSzPts val="1800"/>
              <a:buChar char="●"/>
            </a:pPr>
            <a:r>
              <a:rPr lang="en-GB"/>
              <a:t>YOLOv4 architecture selection</a:t>
            </a:r>
            <a:endParaRPr/>
          </a:p>
          <a:p>
            <a:pPr indent="-342900" lvl="0" marL="457200" rtl="0" algn="l">
              <a:spcBef>
                <a:spcPts val="0"/>
              </a:spcBef>
              <a:spcAft>
                <a:spcPts val="0"/>
              </a:spcAft>
              <a:buSzPts val="1800"/>
              <a:buChar char="●"/>
            </a:pPr>
            <a:r>
              <a:rPr lang="en-GB"/>
              <a:t>YOLOv4 BoF and BoS selection</a:t>
            </a:r>
            <a:endParaRPr/>
          </a:p>
          <a:p>
            <a:pPr indent="-342900" lvl="0" marL="457200" rtl="0" algn="l">
              <a:spcBef>
                <a:spcPts val="0"/>
              </a:spcBef>
              <a:spcAft>
                <a:spcPts val="0"/>
              </a:spcAft>
              <a:buSzPts val="1800"/>
              <a:buChar char="●"/>
            </a:pPr>
            <a:r>
              <a:rPr lang="en-GB"/>
              <a:t>Experiments and results</a:t>
            </a:r>
            <a:endParaRPr/>
          </a:p>
        </p:txBody>
      </p:sp>
      <p:sp>
        <p:nvSpPr>
          <p:cNvPr id="62" name="Google Shape;62;p14"/>
          <p:cNvSpPr txBox="1"/>
          <p:nvPr/>
        </p:nvSpPr>
        <p:spPr>
          <a:xfrm>
            <a:off x="523837" y="551022"/>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Agenda</a:t>
            </a:r>
            <a:endParaRPr b="1" sz="3000">
              <a:solidFill>
                <a:srgbClr val="76B900"/>
              </a:solidFill>
              <a:latin typeface="Roboto"/>
              <a:ea typeface="Roboto"/>
              <a:cs typeface="Roboto"/>
              <a:sym typeface="Roboto"/>
            </a:endParaRPr>
          </a:p>
        </p:txBody>
      </p:sp>
      <p:sp>
        <p:nvSpPr>
          <p:cNvPr id="63" name="Google Shape;63;p14"/>
          <p:cNvSpPr txBox="1"/>
          <p:nvPr/>
        </p:nvSpPr>
        <p:spPr>
          <a:xfrm>
            <a:off x="525981" y="9861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t/>
            </a:r>
            <a:endParaRPr sz="1800">
              <a:solidFill>
                <a:srgbClr val="76B9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nvSpPr>
        <p:spPr>
          <a:xfrm>
            <a:off x="948163" y="1243750"/>
            <a:ext cx="37455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76B900"/>
              </a:solidFill>
            </a:endParaRPr>
          </a:p>
        </p:txBody>
      </p:sp>
      <p:sp>
        <p:nvSpPr>
          <p:cNvPr id="234" name="Google Shape;234;p32"/>
          <p:cNvSpPr txBox="1"/>
          <p:nvPr/>
        </p:nvSpPr>
        <p:spPr>
          <a:xfrm>
            <a:off x="1277975" y="1547550"/>
            <a:ext cx="17400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Original PAN</a:t>
            </a:r>
            <a:endParaRPr sz="1800">
              <a:solidFill>
                <a:srgbClr val="76B900"/>
              </a:solidFill>
              <a:latin typeface="Roboto"/>
              <a:ea typeface="Roboto"/>
              <a:cs typeface="Roboto"/>
              <a:sym typeface="Roboto"/>
            </a:endParaRPr>
          </a:p>
        </p:txBody>
      </p:sp>
      <p:sp>
        <p:nvSpPr>
          <p:cNvPr id="235" name="Google Shape;235;p32"/>
          <p:cNvSpPr txBox="1"/>
          <p:nvPr/>
        </p:nvSpPr>
        <p:spPr>
          <a:xfrm>
            <a:off x="6066888" y="1547550"/>
            <a:ext cx="17400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Modified PAN</a:t>
            </a:r>
            <a:endParaRPr sz="1800">
              <a:solidFill>
                <a:srgbClr val="76B900"/>
              </a:solidFill>
              <a:latin typeface="Roboto"/>
              <a:ea typeface="Roboto"/>
              <a:cs typeface="Roboto"/>
              <a:sym typeface="Roboto"/>
            </a:endParaRPr>
          </a:p>
        </p:txBody>
      </p:sp>
      <p:pic>
        <p:nvPicPr>
          <p:cNvPr id="236" name="Google Shape;236;p32"/>
          <p:cNvPicPr preferRelativeResize="0"/>
          <p:nvPr/>
        </p:nvPicPr>
        <p:blipFill>
          <a:blip r:embed="rId3">
            <a:alphaModFix/>
          </a:blip>
          <a:stretch>
            <a:fillRect/>
          </a:stretch>
        </p:blipFill>
        <p:spPr>
          <a:xfrm>
            <a:off x="4996975" y="2067207"/>
            <a:ext cx="3835325" cy="1801918"/>
          </a:xfrm>
          <a:prstGeom prst="rect">
            <a:avLst/>
          </a:prstGeom>
          <a:noFill/>
          <a:ln>
            <a:noFill/>
          </a:ln>
        </p:spPr>
      </p:pic>
      <p:pic>
        <p:nvPicPr>
          <p:cNvPr id="237" name="Google Shape;237;p32"/>
          <p:cNvPicPr preferRelativeResize="0"/>
          <p:nvPr/>
        </p:nvPicPr>
        <p:blipFill>
          <a:blip r:embed="rId4">
            <a:alphaModFix/>
          </a:blip>
          <a:stretch>
            <a:fillRect/>
          </a:stretch>
        </p:blipFill>
        <p:spPr>
          <a:xfrm>
            <a:off x="0" y="2237650"/>
            <a:ext cx="4715145" cy="1631475"/>
          </a:xfrm>
          <a:prstGeom prst="rect">
            <a:avLst/>
          </a:prstGeom>
          <a:noFill/>
          <a:ln>
            <a:noFill/>
          </a:ln>
        </p:spPr>
      </p:pic>
      <p:sp>
        <p:nvSpPr>
          <p:cNvPr id="238" name="Google Shape;238;p32"/>
          <p:cNvSpPr/>
          <p:nvPr/>
        </p:nvSpPr>
        <p:spPr>
          <a:xfrm>
            <a:off x="5599950" y="2287350"/>
            <a:ext cx="2972700" cy="3915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nvSpPr>
        <p:spPr>
          <a:xfrm>
            <a:off x="7190575" y="1985550"/>
            <a:ext cx="26019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76B900"/>
                </a:solidFill>
              </a:rPr>
              <a:t>concatenation</a:t>
            </a:r>
            <a:endParaRPr b="1">
              <a:solidFill>
                <a:srgbClr val="76B900"/>
              </a:solidFill>
            </a:endParaRPr>
          </a:p>
        </p:txBody>
      </p:sp>
      <p:sp>
        <p:nvSpPr>
          <p:cNvPr id="240" name="Google Shape;240;p32"/>
          <p:cNvSpPr txBox="1"/>
          <p:nvPr/>
        </p:nvSpPr>
        <p:spPr>
          <a:xfrm>
            <a:off x="295237" y="474822"/>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PAN: Path Aggregation Network</a:t>
            </a:r>
            <a:endParaRPr b="1" sz="3000">
              <a:solidFill>
                <a:srgbClr val="76B900"/>
              </a:solidFill>
              <a:latin typeface="Roboto"/>
              <a:ea typeface="Roboto"/>
              <a:cs typeface="Roboto"/>
              <a:sym typeface="Roboto"/>
            </a:endParaRPr>
          </a:p>
        </p:txBody>
      </p:sp>
      <p:sp>
        <p:nvSpPr>
          <p:cNvPr id="241" name="Google Shape;241;p32"/>
          <p:cNvSpPr txBox="1"/>
          <p:nvPr/>
        </p:nvSpPr>
        <p:spPr>
          <a:xfrm>
            <a:off x="297381" y="9099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BoS - Neck</a:t>
            </a:r>
            <a:endParaRPr sz="1800">
              <a:solidFill>
                <a:srgbClr val="76B9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nvSpPr>
        <p:spPr>
          <a:xfrm>
            <a:off x="948163" y="1243750"/>
            <a:ext cx="37455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76B900"/>
              </a:solidFill>
            </a:endParaRPr>
          </a:p>
        </p:txBody>
      </p:sp>
      <p:sp>
        <p:nvSpPr>
          <p:cNvPr id="247" name="Google Shape;247;p33"/>
          <p:cNvSpPr txBox="1"/>
          <p:nvPr/>
        </p:nvSpPr>
        <p:spPr>
          <a:xfrm>
            <a:off x="1277975" y="1038300"/>
            <a:ext cx="17400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Original *CBAM</a:t>
            </a:r>
            <a:endParaRPr sz="1800">
              <a:solidFill>
                <a:srgbClr val="76B900"/>
              </a:solidFill>
              <a:latin typeface="Roboto"/>
              <a:ea typeface="Roboto"/>
              <a:cs typeface="Roboto"/>
              <a:sym typeface="Roboto"/>
            </a:endParaRPr>
          </a:p>
        </p:txBody>
      </p:sp>
      <p:sp>
        <p:nvSpPr>
          <p:cNvPr id="248" name="Google Shape;248;p33"/>
          <p:cNvSpPr txBox="1"/>
          <p:nvPr/>
        </p:nvSpPr>
        <p:spPr>
          <a:xfrm>
            <a:off x="6041413" y="1038300"/>
            <a:ext cx="17400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Modified SAM</a:t>
            </a:r>
            <a:endParaRPr sz="1800">
              <a:solidFill>
                <a:srgbClr val="76B900"/>
              </a:solidFill>
              <a:latin typeface="Roboto"/>
              <a:ea typeface="Roboto"/>
              <a:cs typeface="Roboto"/>
              <a:sym typeface="Roboto"/>
            </a:endParaRPr>
          </a:p>
        </p:txBody>
      </p:sp>
      <p:pic>
        <p:nvPicPr>
          <p:cNvPr id="249" name="Google Shape;249;p33"/>
          <p:cNvPicPr preferRelativeResize="0"/>
          <p:nvPr/>
        </p:nvPicPr>
        <p:blipFill>
          <a:blip r:embed="rId3">
            <a:alphaModFix/>
          </a:blip>
          <a:stretch>
            <a:fillRect/>
          </a:stretch>
        </p:blipFill>
        <p:spPr>
          <a:xfrm>
            <a:off x="354050" y="1383463"/>
            <a:ext cx="3828276" cy="1154150"/>
          </a:xfrm>
          <a:prstGeom prst="rect">
            <a:avLst/>
          </a:prstGeom>
          <a:noFill/>
          <a:ln>
            <a:noFill/>
          </a:ln>
        </p:spPr>
      </p:pic>
      <p:pic>
        <p:nvPicPr>
          <p:cNvPr id="250" name="Google Shape;250;p33"/>
          <p:cNvPicPr preferRelativeResize="0"/>
          <p:nvPr/>
        </p:nvPicPr>
        <p:blipFill>
          <a:blip r:embed="rId4">
            <a:alphaModFix/>
          </a:blip>
          <a:stretch>
            <a:fillRect/>
          </a:stretch>
        </p:blipFill>
        <p:spPr>
          <a:xfrm>
            <a:off x="149838" y="2571749"/>
            <a:ext cx="4236699" cy="2241200"/>
          </a:xfrm>
          <a:prstGeom prst="rect">
            <a:avLst/>
          </a:prstGeom>
          <a:noFill/>
          <a:ln>
            <a:noFill/>
          </a:ln>
        </p:spPr>
      </p:pic>
      <p:pic>
        <p:nvPicPr>
          <p:cNvPr id="251" name="Google Shape;251;p33"/>
          <p:cNvPicPr preferRelativeResize="0"/>
          <p:nvPr/>
        </p:nvPicPr>
        <p:blipFill rotWithShape="1">
          <a:blip r:embed="rId5">
            <a:alphaModFix/>
          </a:blip>
          <a:srcRect b="0" l="0" r="11480" t="0"/>
          <a:stretch/>
        </p:blipFill>
        <p:spPr>
          <a:xfrm>
            <a:off x="5054537" y="1285625"/>
            <a:ext cx="3866175" cy="2500175"/>
          </a:xfrm>
          <a:prstGeom prst="rect">
            <a:avLst/>
          </a:prstGeom>
          <a:noFill/>
          <a:ln>
            <a:noFill/>
          </a:ln>
        </p:spPr>
      </p:pic>
      <p:sp>
        <p:nvSpPr>
          <p:cNvPr id="252" name="Google Shape;252;p33"/>
          <p:cNvSpPr/>
          <p:nvPr/>
        </p:nvSpPr>
        <p:spPr>
          <a:xfrm>
            <a:off x="847200" y="3928000"/>
            <a:ext cx="1400400" cy="7965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txBox="1"/>
          <p:nvPr/>
        </p:nvSpPr>
        <p:spPr>
          <a:xfrm>
            <a:off x="1164075" y="4750700"/>
            <a:ext cx="57753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76B900"/>
                </a:solidFill>
              </a:rPr>
              <a:t>Along the channel</a:t>
            </a:r>
            <a:endParaRPr>
              <a:solidFill>
                <a:srgbClr val="76B900"/>
              </a:solidFill>
            </a:endParaRPr>
          </a:p>
        </p:txBody>
      </p:sp>
      <p:sp>
        <p:nvSpPr>
          <p:cNvPr id="254" name="Google Shape;254;p33"/>
          <p:cNvSpPr/>
          <p:nvPr/>
        </p:nvSpPr>
        <p:spPr>
          <a:xfrm>
            <a:off x="6117625" y="1460050"/>
            <a:ext cx="1314600" cy="18774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3"/>
          <p:cNvSpPr txBox="1"/>
          <p:nvPr/>
        </p:nvSpPr>
        <p:spPr>
          <a:xfrm>
            <a:off x="7169400" y="2467113"/>
            <a:ext cx="26019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76B900"/>
                </a:solidFill>
              </a:rPr>
              <a:t>point-wise</a:t>
            </a:r>
            <a:endParaRPr b="1">
              <a:solidFill>
                <a:srgbClr val="76B900"/>
              </a:solidFill>
            </a:endParaRPr>
          </a:p>
        </p:txBody>
      </p:sp>
      <p:sp>
        <p:nvSpPr>
          <p:cNvPr id="256" name="Google Shape;256;p33"/>
          <p:cNvSpPr txBox="1"/>
          <p:nvPr/>
        </p:nvSpPr>
        <p:spPr>
          <a:xfrm>
            <a:off x="306262" y="235847"/>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SAM: Spatial Attention Module</a:t>
            </a:r>
            <a:endParaRPr b="1" sz="3000">
              <a:solidFill>
                <a:srgbClr val="76B900"/>
              </a:solidFill>
              <a:latin typeface="Roboto"/>
              <a:ea typeface="Roboto"/>
              <a:cs typeface="Roboto"/>
              <a:sym typeface="Roboto"/>
            </a:endParaRPr>
          </a:p>
        </p:txBody>
      </p:sp>
      <p:sp>
        <p:nvSpPr>
          <p:cNvPr id="257" name="Google Shape;257;p33"/>
          <p:cNvSpPr txBox="1"/>
          <p:nvPr/>
        </p:nvSpPr>
        <p:spPr>
          <a:xfrm>
            <a:off x="308406" y="670936"/>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BoS - Neck</a:t>
            </a:r>
            <a:endParaRPr sz="1800">
              <a:solidFill>
                <a:srgbClr val="76B900"/>
              </a:solidFill>
              <a:latin typeface="Roboto"/>
              <a:ea typeface="Roboto"/>
              <a:cs typeface="Roboto"/>
              <a:sym typeface="Roboto"/>
            </a:endParaRPr>
          </a:p>
        </p:txBody>
      </p:sp>
      <p:pic>
        <p:nvPicPr>
          <p:cNvPr id="258" name="Google Shape;258;p33"/>
          <p:cNvPicPr preferRelativeResize="0"/>
          <p:nvPr/>
        </p:nvPicPr>
        <p:blipFill>
          <a:blip r:embed="rId6">
            <a:alphaModFix/>
          </a:blip>
          <a:stretch>
            <a:fillRect/>
          </a:stretch>
        </p:blipFill>
        <p:spPr>
          <a:xfrm>
            <a:off x="5328588" y="4303525"/>
            <a:ext cx="3413320" cy="729525"/>
          </a:xfrm>
          <a:prstGeom prst="rect">
            <a:avLst/>
          </a:prstGeom>
          <a:noFill/>
          <a:ln>
            <a:noFill/>
          </a:ln>
        </p:spPr>
      </p:pic>
      <p:sp>
        <p:nvSpPr>
          <p:cNvPr id="259" name="Google Shape;259;p33"/>
          <p:cNvSpPr txBox="1"/>
          <p:nvPr/>
        </p:nvSpPr>
        <p:spPr>
          <a:xfrm>
            <a:off x="6246525" y="4001925"/>
            <a:ext cx="17400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Original SE </a:t>
            </a:r>
            <a:endParaRPr sz="1800">
              <a:solidFill>
                <a:srgbClr val="76B900"/>
              </a:solidFill>
              <a:latin typeface="Roboto"/>
              <a:ea typeface="Roboto"/>
              <a:cs typeface="Roboto"/>
              <a:sym typeface="Roboto"/>
            </a:endParaRPr>
          </a:p>
        </p:txBody>
      </p:sp>
      <p:sp>
        <p:nvSpPr>
          <p:cNvPr id="260" name="Google Shape;260;p33"/>
          <p:cNvSpPr txBox="1"/>
          <p:nvPr/>
        </p:nvSpPr>
        <p:spPr>
          <a:xfrm>
            <a:off x="6117625" y="4750688"/>
            <a:ext cx="26019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76B900"/>
                </a:solidFill>
              </a:rPr>
              <a:t>Not efficient on GPU!</a:t>
            </a:r>
            <a:endParaRPr b="1">
              <a:solidFill>
                <a:srgbClr val="76B9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4"/>
          <p:cNvPicPr preferRelativeResize="0"/>
          <p:nvPr/>
        </p:nvPicPr>
        <p:blipFill>
          <a:blip r:embed="rId3">
            <a:alphaModFix/>
          </a:blip>
          <a:stretch>
            <a:fillRect/>
          </a:stretch>
        </p:blipFill>
        <p:spPr>
          <a:xfrm>
            <a:off x="4693663" y="1414913"/>
            <a:ext cx="4251375" cy="3183375"/>
          </a:xfrm>
          <a:prstGeom prst="rect">
            <a:avLst/>
          </a:prstGeom>
          <a:noFill/>
          <a:ln>
            <a:noFill/>
          </a:ln>
        </p:spPr>
      </p:pic>
      <p:sp>
        <p:nvSpPr>
          <p:cNvPr id="266" name="Google Shape;266;p34"/>
          <p:cNvSpPr txBox="1"/>
          <p:nvPr/>
        </p:nvSpPr>
        <p:spPr>
          <a:xfrm>
            <a:off x="5544913" y="4443413"/>
            <a:ext cx="37455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rgbClr val="76B900"/>
                </a:solidFill>
              </a:rPr>
              <a:t>Collects statistics only between mini-batches within a single batch</a:t>
            </a:r>
            <a:endParaRPr b="1">
              <a:solidFill>
                <a:srgbClr val="76B900"/>
              </a:solidFill>
            </a:endParaRPr>
          </a:p>
          <a:p>
            <a:pPr indent="0" lvl="0" marL="0" rtl="0" algn="l">
              <a:spcBef>
                <a:spcPts val="0"/>
              </a:spcBef>
              <a:spcAft>
                <a:spcPts val="0"/>
              </a:spcAft>
              <a:buNone/>
            </a:pPr>
            <a:r>
              <a:t/>
            </a:r>
            <a:endParaRPr>
              <a:solidFill>
                <a:srgbClr val="76B900"/>
              </a:solidFill>
            </a:endParaRPr>
          </a:p>
        </p:txBody>
      </p:sp>
      <p:sp>
        <p:nvSpPr>
          <p:cNvPr id="267" name="Google Shape;267;p34"/>
          <p:cNvSpPr txBox="1"/>
          <p:nvPr/>
        </p:nvSpPr>
        <p:spPr>
          <a:xfrm>
            <a:off x="948163" y="1243750"/>
            <a:ext cx="37455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76B900"/>
              </a:solidFill>
            </a:endParaRPr>
          </a:p>
        </p:txBody>
      </p:sp>
      <p:sp>
        <p:nvSpPr>
          <p:cNvPr id="268" name="Google Shape;268;p34"/>
          <p:cNvSpPr txBox="1"/>
          <p:nvPr/>
        </p:nvSpPr>
        <p:spPr>
          <a:xfrm>
            <a:off x="311700" y="731425"/>
            <a:ext cx="8091900" cy="438000"/>
          </a:xfrm>
          <a:prstGeom prst="rect">
            <a:avLst/>
          </a:prstGeom>
          <a:noFill/>
          <a:ln>
            <a:noFill/>
          </a:ln>
        </p:spPr>
        <p:txBody>
          <a:bodyPr anchorCtr="0" anchor="t" bIns="38075" lIns="90000" spcFirstLastPara="1" rIns="76200" wrap="square" tIns="38075">
            <a:noAutofit/>
          </a:bodyPr>
          <a:lstStyle/>
          <a:p>
            <a:pPr indent="0" lvl="0" marL="0" rtl="0" algn="l">
              <a:lnSpc>
                <a:spcPct val="90000"/>
              </a:lnSpc>
              <a:spcBef>
                <a:spcPts val="0"/>
              </a:spcBef>
              <a:spcAft>
                <a:spcPts val="0"/>
              </a:spcAft>
              <a:buNone/>
            </a:pPr>
            <a:r>
              <a:t/>
            </a:r>
            <a:endParaRPr sz="1800">
              <a:solidFill>
                <a:srgbClr val="76B900"/>
              </a:solidFill>
              <a:latin typeface="Roboto"/>
              <a:ea typeface="Roboto"/>
              <a:cs typeface="Roboto"/>
              <a:sym typeface="Roboto"/>
            </a:endParaRPr>
          </a:p>
        </p:txBody>
      </p:sp>
      <p:sp>
        <p:nvSpPr>
          <p:cNvPr id="269" name="Google Shape;269;p34"/>
          <p:cNvSpPr/>
          <p:nvPr/>
        </p:nvSpPr>
        <p:spPr>
          <a:xfrm>
            <a:off x="5443350" y="3708550"/>
            <a:ext cx="3389100" cy="573900"/>
          </a:xfrm>
          <a:prstGeom prst="rect">
            <a:avLst/>
          </a:prstGeom>
          <a:noFill/>
          <a:ln cap="flat" cmpd="sng" w="2857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txBox="1"/>
          <p:nvPr/>
        </p:nvSpPr>
        <p:spPr>
          <a:xfrm>
            <a:off x="6041413" y="1038300"/>
            <a:ext cx="17400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Modified CBN</a:t>
            </a:r>
            <a:endParaRPr sz="1800">
              <a:solidFill>
                <a:srgbClr val="76B900"/>
              </a:solidFill>
              <a:latin typeface="Roboto"/>
              <a:ea typeface="Roboto"/>
              <a:cs typeface="Roboto"/>
              <a:sym typeface="Roboto"/>
            </a:endParaRPr>
          </a:p>
        </p:txBody>
      </p:sp>
      <p:sp>
        <p:nvSpPr>
          <p:cNvPr id="271" name="Google Shape;271;p34"/>
          <p:cNvSpPr txBox="1"/>
          <p:nvPr/>
        </p:nvSpPr>
        <p:spPr>
          <a:xfrm>
            <a:off x="1414763" y="1073975"/>
            <a:ext cx="17400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Original</a:t>
            </a:r>
            <a:r>
              <a:rPr lang="en-GB" sz="1800">
                <a:solidFill>
                  <a:srgbClr val="76B900"/>
                </a:solidFill>
                <a:latin typeface="Roboto"/>
                <a:ea typeface="Roboto"/>
                <a:cs typeface="Roboto"/>
                <a:sym typeface="Roboto"/>
              </a:rPr>
              <a:t> CBN</a:t>
            </a:r>
            <a:endParaRPr sz="1800">
              <a:solidFill>
                <a:srgbClr val="76B900"/>
              </a:solidFill>
              <a:latin typeface="Roboto"/>
              <a:ea typeface="Roboto"/>
              <a:cs typeface="Roboto"/>
              <a:sym typeface="Roboto"/>
            </a:endParaRPr>
          </a:p>
        </p:txBody>
      </p:sp>
      <p:pic>
        <p:nvPicPr>
          <p:cNvPr id="272" name="Google Shape;272;p34"/>
          <p:cNvPicPr preferRelativeResize="0"/>
          <p:nvPr/>
        </p:nvPicPr>
        <p:blipFill>
          <a:blip r:embed="rId4">
            <a:alphaModFix/>
          </a:blip>
          <a:stretch>
            <a:fillRect/>
          </a:stretch>
        </p:blipFill>
        <p:spPr>
          <a:xfrm>
            <a:off x="112150" y="1547649"/>
            <a:ext cx="4459850" cy="2825677"/>
          </a:xfrm>
          <a:prstGeom prst="rect">
            <a:avLst/>
          </a:prstGeom>
          <a:noFill/>
          <a:ln>
            <a:noFill/>
          </a:ln>
        </p:spPr>
      </p:pic>
      <p:sp>
        <p:nvSpPr>
          <p:cNvPr id="273" name="Google Shape;273;p34"/>
          <p:cNvSpPr txBox="1"/>
          <p:nvPr/>
        </p:nvSpPr>
        <p:spPr>
          <a:xfrm>
            <a:off x="309462" y="165222"/>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CBN: Cross-Iteration Batch Normalization</a:t>
            </a:r>
            <a:endParaRPr b="1" sz="3000">
              <a:solidFill>
                <a:srgbClr val="76B900"/>
              </a:solidFill>
              <a:latin typeface="Roboto"/>
              <a:ea typeface="Roboto"/>
              <a:cs typeface="Roboto"/>
              <a:sym typeface="Roboto"/>
            </a:endParaRPr>
          </a:p>
        </p:txBody>
      </p:sp>
      <p:sp>
        <p:nvSpPr>
          <p:cNvPr id="274" name="Google Shape;274;p34"/>
          <p:cNvSpPr txBox="1"/>
          <p:nvPr/>
        </p:nvSpPr>
        <p:spPr>
          <a:xfrm>
            <a:off x="311606" y="6003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BoF</a:t>
            </a:r>
            <a:endParaRPr sz="1800">
              <a:solidFill>
                <a:srgbClr val="76B9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3000">
                <a:solidFill>
                  <a:srgbClr val="76B900"/>
                </a:solidFill>
                <a:latin typeface="Roboto"/>
                <a:ea typeface="Roboto"/>
                <a:cs typeface="Roboto"/>
                <a:sym typeface="Roboto"/>
              </a:rPr>
              <a:t>Dataset</a:t>
            </a:r>
            <a:endParaRPr b="1" sz="3000">
              <a:solidFill>
                <a:srgbClr val="76B900"/>
              </a:solidFill>
              <a:latin typeface="Roboto"/>
              <a:ea typeface="Roboto"/>
              <a:cs typeface="Roboto"/>
              <a:sym typeface="Roboto"/>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a:p>
        </p:txBody>
      </p:sp>
      <p:sp>
        <p:nvSpPr>
          <p:cNvPr id="280" name="Google Shape;280;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ImageNet -&gt; Classifier</a:t>
            </a:r>
            <a:endParaRPr/>
          </a:p>
          <a:p>
            <a:pPr indent="-342900" lvl="0" marL="457200" rtl="0" algn="l">
              <a:spcBef>
                <a:spcPts val="0"/>
              </a:spcBef>
              <a:spcAft>
                <a:spcPts val="0"/>
              </a:spcAft>
              <a:buSzPts val="1800"/>
              <a:buChar char="●"/>
            </a:pPr>
            <a:r>
              <a:rPr lang="en-GB"/>
              <a:t>MS COCO 2017 -&gt; Detector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3000">
                <a:solidFill>
                  <a:srgbClr val="76B900"/>
                </a:solidFill>
                <a:latin typeface="Roboto"/>
                <a:ea typeface="Roboto"/>
                <a:cs typeface="Roboto"/>
                <a:sym typeface="Roboto"/>
              </a:rPr>
              <a:t>Influence of </a:t>
            </a:r>
            <a:r>
              <a:rPr b="1" lang="en-GB" sz="3000" u="sng">
                <a:solidFill>
                  <a:srgbClr val="76B900"/>
                </a:solidFill>
                <a:latin typeface="Roboto"/>
                <a:ea typeface="Roboto"/>
                <a:cs typeface="Roboto"/>
                <a:sym typeface="Roboto"/>
              </a:rPr>
              <a:t>BoF</a:t>
            </a:r>
            <a:r>
              <a:rPr b="1" lang="en-GB" sz="3000">
                <a:solidFill>
                  <a:srgbClr val="76B900"/>
                </a:solidFill>
                <a:latin typeface="Roboto"/>
                <a:ea typeface="Roboto"/>
                <a:cs typeface="Roboto"/>
                <a:sym typeface="Roboto"/>
              </a:rPr>
              <a:t> and </a:t>
            </a:r>
            <a:r>
              <a:rPr b="1" lang="en-GB" sz="3000" u="sng">
                <a:solidFill>
                  <a:srgbClr val="76B900"/>
                </a:solidFill>
                <a:latin typeface="Roboto"/>
                <a:ea typeface="Roboto"/>
                <a:cs typeface="Roboto"/>
                <a:sym typeface="Roboto"/>
              </a:rPr>
              <a:t>Activation</a:t>
            </a:r>
            <a:r>
              <a:rPr b="1" lang="en-GB" sz="3000">
                <a:solidFill>
                  <a:srgbClr val="76B900"/>
                </a:solidFill>
                <a:latin typeface="Roboto"/>
                <a:ea typeface="Roboto"/>
                <a:cs typeface="Roboto"/>
                <a:sym typeface="Roboto"/>
              </a:rPr>
              <a:t> on </a:t>
            </a:r>
            <a:r>
              <a:rPr b="1" lang="en-GB" sz="3000" u="sng">
                <a:solidFill>
                  <a:srgbClr val="76B900"/>
                </a:solidFill>
                <a:latin typeface="Roboto"/>
                <a:ea typeface="Roboto"/>
                <a:cs typeface="Roboto"/>
                <a:sym typeface="Roboto"/>
              </a:rPr>
              <a:t>Classifier</a:t>
            </a:r>
            <a:endParaRPr b="1" sz="3000" u="sng">
              <a:solidFill>
                <a:srgbClr val="76B900"/>
              </a:solidFill>
              <a:latin typeface="Roboto"/>
              <a:ea typeface="Roboto"/>
              <a:cs typeface="Roboto"/>
              <a:sym typeface="Roboto"/>
            </a:endParaRPr>
          </a:p>
          <a:p>
            <a:pPr indent="0" lvl="0" marL="0" rtl="0" algn="l">
              <a:spcBef>
                <a:spcPts val="0"/>
              </a:spcBef>
              <a:spcAft>
                <a:spcPts val="0"/>
              </a:spcAft>
              <a:buNone/>
            </a:pPr>
            <a:r>
              <a:t/>
            </a:r>
            <a:endParaRPr/>
          </a:p>
        </p:txBody>
      </p:sp>
      <p:pic>
        <p:nvPicPr>
          <p:cNvPr id="286" name="Google Shape;286;p36"/>
          <p:cNvPicPr preferRelativeResize="0"/>
          <p:nvPr/>
        </p:nvPicPr>
        <p:blipFill>
          <a:blip r:embed="rId3">
            <a:alphaModFix/>
          </a:blip>
          <a:stretch>
            <a:fillRect/>
          </a:stretch>
        </p:blipFill>
        <p:spPr>
          <a:xfrm>
            <a:off x="2412050" y="976300"/>
            <a:ext cx="4319900" cy="4217177"/>
          </a:xfrm>
          <a:prstGeom prst="rect">
            <a:avLst/>
          </a:prstGeom>
          <a:noFill/>
          <a:ln>
            <a:noFill/>
          </a:ln>
        </p:spPr>
      </p:pic>
      <p:sp>
        <p:nvSpPr>
          <p:cNvPr id="287" name="Google Shape;287;p36"/>
          <p:cNvSpPr txBox="1"/>
          <p:nvPr/>
        </p:nvSpPr>
        <p:spPr>
          <a:xfrm>
            <a:off x="7005275" y="3636350"/>
            <a:ext cx="2100300" cy="7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u="sng">
                <a:solidFill>
                  <a:srgbClr val="76B900"/>
                </a:solidFill>
              </a:rPr>
              <a:t>CSP</a:t>
            </a:r>
            <a:r>
              <a:rPr b="1" lang="en-GB" sz="1000" u="sng">
                <a:solidFill>
                  <a:srgbClr val="76B900"/>
                </a:solidFill>
              </a:rPr>
              <a:t>ResNeXt</a:t>
            </a:r>
            <a:r>
              <a:rPr b="1" lang="en-GB" sz="1000">
                <a:solidFill>
                  <a:srgbClr val="76B900"/>
                </a:solidFill>
              </a:rPr>
              <a:t> </a:t>
            </a:r>
            <a:r>
              <a:rPr b="1" lang="en-GB" sz="1000">
                <a:solidFill>
                  <a:srgbClr val="76B900"/>
                </a:solidFill>
              </a:rPr>
              <a:t>outperform</a:t>
            </a:r>
            <a:r>
              <a:rPr b="1" lang="en-GB" sz="1000">
                <a:solidFill>
                  <a:srgbClr val="76B900"/>
                </a:solidFill>
              </a:rPr>
              <a:t> </a:t>
            </a:r>
            <a:r>
              <a:rPr b="1" lang="en-GB" sz="1000" u="sng">
                <a:solidFill>
                  <a:srgbClr val="76B900"/>
                </a:solidFill>
              </a:rPr>
              <a:t>CSPDarkNet</a:t>
            </a:r>
            <a:r>
              <a:rPr b="1" lang="en-GB" sz="1000">
                <a:solidFill>
                  <a:srgbClr val="76B900"/>
                </a:solidFill>
              </a:rPr>
              <a:t> on classifier</a:t>
            </a:r>
            <a:endParaRPr b="1" sz="1000">
              <a:solidFill>
                <a:srgbClr val="76B900"/>
              </a:solidFill>
            </a:endParaRPr>
          </a:p>
        </p:txBody>
      </p:sp>
      <p:cxnSp>
        <p:nvCxnSpPr>
          <p:cNvPr id="288" name="Google Shape;288;p36"/>
          <p:cNvCxnSpPr/>
          <p:nvPr/>
        </p:nvCxnSpPr>
        <p:spPr>
          <a:xfrm>
            <a:off x="6651025" y="3362275"/>
            <a:ext cx="381000" cy="298200"/>
          </a:xfrm>
          <a:prstGeom prst="straightConnector1">
            <a:avLst/>
          </a:prstGeom>
          <a:noFill/>
          <a:ln cap="flat" cmpd="sng" w="9525">
            <a:solidFill>
              <a:srgbClr val="76B900"/>
            </a:solidFill>
            <a:prstDash val="solid"/>
            <a:round/>
            <a:headEnd len="med" w="med" type="none"/>
            <a:tailEnd len="med" w="med" type="triangle"/>
          </a:ln>
        </p:spPr>
      </p:cxnSp>
      <p:cxnSp>
        <p:nvCxnSpPr>
          <p:cNvPr id="289" name="Google Shape;289;p36"/>
          <p:cNvCxnSpPr/>
          <p:nvPr/>
        </p:nvCxnSpPr>
        <p:spPr>
          <a:xfrm flipH="1" rot="10800000">
            <a:off x="6758700" y="4223775"/>
            <a:ext cx="356100" cy="480300"/>
          </a:xfrm>
          <a:prstGeom prst="straightConnector1">
            <a:avLst/>
          </a:prstGeom>
          <a:noFill/>
          <a:ln cap="flat" cmpd="sng" w="9525">
            <a:solidFill>
              <a:srgbClr val="76B9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Influence of </a:t>
            </a:r>
            <a:r>
              <a:rPr b="1" lang="en-GB" sz="3000" u="sng">
                <a:solidFill>
                  <a:srgbClr val="76B900"/>
                </a:solidFill>
                <a:latin typeface="Roboto"/>
                <a:ea typeface="Roboto"/>
                <a:cs typeface="Roboto"/>
                <a:sym typeface="Roboto"/>
              </a:rPr>
              <a:t>BoF</a:t>
            </a:r>
            <a:r>
              <a:rPr b="1" lang="en-GB" sz="3000">
                <a:solidFill>
                  <a:srgbClr val="76B900"/>
                </a:solidFill>
                <a:latin typeface="Roboto"/>
                <a:ea typeface="Roboto"/>
                <a:cs typeface="Roboto"/>
                <a:sym typeface="Roboto"/>
              </a:rPr>
              <a:t> on </a:t>
            </a:r>
            <a:r>
              <a:rPr b="1" lang="en-GB" sz="3000" u="sng">
                <a:solidFill>
                  <a:srgbClr val="76B900"/>
                </a:solidFill>
                <a:latin typeface="Roboto"/>
                <a:ea typeface="Roboto"/>
                <a:cs typeface="Roboto"/>
                <a:sym typeface="Roboto"/>
              </a:rPr>
              <a:t>Detector</a:t>
            </a:r>
            <a:endParaRPr b="1" sz="3000" u="sng">
              <a:solidFill>
                <a:srgbClr val="76B900"/>
              </a:solidFill>
              <a:latin typeface="Roboto"/>
              <a:ea typeface="Roboto"/>
              <a:cs typeface="Roboto"/>
              <a:sym typeface="Roboto"/>
            </a:endParaRPr>
          </a:p>
          <a:p>
            <a:pPr indent="0" lvl="0" marL="0" rtl="0" algn="l">
              <a:spcBef>
                <a:spcPts val="0"/>
              </a:spcBef>
              <a:spcAft>
                <a:spcPts val="0"/>
              </a:spcAft>
              <a:buNone/>
            </a:pPr>
            <a:r>
              <a:t/>
            </a:r>
            <a:endParaRPr/>
          </a:p>
        </p:txBody>
      </p:sp>
      <p:pic>
        <p:nvPicPr>
          <p:cNvPr id="295" name="Google Shape;295;p37"/>
          <p:cNvPicPr preferRelativeResize="0"/>
          <p:nvPr/>
        </p:nvPicPr>
        <p:blipFill>
          <a:blip r:embed="rId3">
            <a:alphaModFix/>
          </a:blip>
          <a:stretch>
            <a:fillRect/>
          </a:stretch>
        </p:blipFill>
        <p:spPr>
          <a:xfrm>
            <a:off x="311700" y="1067425"/>
            <a:ext cx="6660982" cy="3820975"/>
          </a:xfrm>
          <a:prstGeom prst="rect">
            <a:avLst/>
          </a:prstGeom>
          <a:noFill/>
          <a:ln>
            <a:noFill/>
          </a:ln>
        </p:spPr>
      </p:pic>
      <p:sp>
        <p:nvSpPr>
          <p:cNvPr id="296" name="Google Shape;296;p37"/>
          <p:cNvSpPr txBox="1"/>
          <p:nvPr/>
        </p:nvSpPr>
        <p:spPr>
          <a:xfrm>
            <a:off x="6626200" y="2571750"/>
            <a:ext cx="3130800" cy="22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100">
                <a:solidFill>
                  <a:srgbClr val="76B900"/>
                </a:solidFill>
              </a:rPr>
              <a:t>S</a:t>
            </a:r>
            <a:r>
              <a:rPr i="1" lang="en-GB" sz="1100">
                <a:solidFill>
                  <a:srgbClr val="76B900"/>
                </a:solidFill>
              </a:rPr>
              <a:t>: Eliminate grid sensitivity</a:t>
            </a:r>
            <a:endParaRPr i="1" sz="1100">
              <a:solidFill>
                <a:srgbClr val="76B900"/>
              </a:solidFill>
            </a:endParaRPr>
          </a:p>
          <a:p>
            <a:pPr indent="0" lvl="0" marL="0" rtl="0" algn="l">
              <a:spcBef>
                <a:spcPts val="0"/>
              </a:spcBef>
              <a:spcAft>
                <a:spcPts val="0"/>
              </a:spcAft>
              <a:buNone/>
            </a:pPr>
            <a:r>
              <a:rPr b="1" i="1" lang="en-GB" sz="1100">
                <a:solidFill>
                  <a:srgbClr val="76B900"/>
                </a:solidFill>
              </a:rPr>
              <a:t>M</a:t>
            </a:r>
            <a:r>
              <a:rPr i="1" lang="en-GB" sz="1100">
                <a:solidFill>
                  <a:srgbClr val="76B900"/>
                </a:solidFill>
              </a:rPr>
              <a:t>: Mosaic</a:t>
            </a:r>
            <a:endParaRPr i="1" sz="1100">
              <a:solidFill>
                <a:srgbClr val="76B900"/>
              </a:solidFill>
            </a:endParaRPr>
          </a:p>
          <a:p>
            <a:pPr indent="0" lvl="0" marL="0" rtl="0" algn="l">
              <a:spcBef>
                <a:spcPts val="0"/>
              </a:spcBef>
              <a:spcAft>
                <a:spcPts val="0"/>
              </a:spcAft>
              <a:buNone/>
            </a:pPr>
            <a:r>
              <a:rPr b="1" i="1" lang="en-GB" sz="1100">
                <a:solidFill>
                  <a:srgbClr val="76B900"/>
                </a:solidFill>
              </a:rPr>
              <a:t>IT</a:t>
            </a:r>
            <a:r>
              <a:rPr i="1" lang="en-GB" sz="1100">
                <a:solidFill>
                  <a:srgbClr val="76B900"/>
                </a:solidFill>
              </a:rPr>
              <a:t>: IoU threshold</a:t>
            </a:r>
            <a:endParaRPr i="1" sz="1100">
              <a:solidFill>
                <a:srgbClr val="76B900"/>
              </a:solidFill>
            </a:endParaRPr>
          </a:p>
          <a:p>
            <a:pPr indent="0" lvl="0" marL="0" rtl="0" algn="l">
              <a:spcBef>
                <a:spcPts val="0"/>
              </a:spcBef>
              <a:spcAft>
                <a:spcPts val="0"/>
              </a:spcAft>
              <a:buNone/>
            </a:pPr>
            <a:r>
              <a:rPr b="1" i="1" lang="en-GB" sz="1100">
                <a:solidFill>
                  <a:srgbClr val="76B900"/>
                </a:solidFill>
              </a:rPr>
              <a:t>GA</a:t>
            </a:r>
            <a:r>
              <a:rPr i="1" lang="en-GB" sz="1100">
                <a:solidFill>
                  <a:srgbClr val="76B900"/>
                </a:solidFill>
              </a:rPr>
              <a:t>: Genetic algorithms</a:t>
            </a:r>
            <a:endParaRPr i="1" sz="1100">
              <a:solidFill>
                <a:srgbClr val="76B900"/>
              </a:solidFill>
            </a:endParaRPr>
          </a:p>
          <a:p>
            <a:pPr indent="0" lvl="0" marL="0" rtl="0" algn="l">
              <a:spcBef>
                <a:spcPts val="0"/>
              </a:spcBef>
              <a:spcAft>
                <a:spcPts val="0"/>
              </a:spcAft>
              <a:buNone/>
            </a:pPr>
            <a:r>
              <a:rPr b="1" i="1" lang="en-GB" sz="1100">
                <a:solidFill>
                  <a:srgbClr val="76B900"/>
                </a:solidFill>
              </a:rPr>
              <a:t>LS</a:t>
            </a:r>
            <a:r>
              <a:rPr i="1" lang="en-GB" sz="1100">
                <a:solidFill>
                  <a:srgbClr val="76B900"/>
                </a:solidFill>
              </a:rPr>
              <a:t>: Class label smoothing</a:t>
            </a:r>
            <a:endParaRPr i="1" sz="1100">
              <a:solidFill>
                <a:srgbClr val="76B900"/>
              </a:solidFill>
            </a:endParaRPr>
          </a:p>
          <a:p>
            <a:pPr indent="0" lvl="0" marL="0" rtl="0" algn="l">
              <a:spcBef>
                <a:spcPts val="0"/>
              </a:spcBef>
              <a:spcAft>
                <a:spcPts val="0"/>
              </a:spcAft>
              <a:buNone/>
            </a:pPr>
            <a:r>
              <a:rPr b="1" i="1" lang="en-GB" sz="1100">
                <a:solidFill>
                  <a:srgbClr val="76B900"/>
                </a:solidFill>
              </a:rPr>
              <a:t>CBN</a:t>
            </a:r>
            <a:r>
              <a:rPr i="1" lang="en-GB" sz="1100">
                <a:solidFill>
                  <a:srgbClr val="76B900"/>
                </a:solidFill>
              </a:rPr>
              <a:t>: Cross mini-batch normalization</a:t>
            </a:r>
            <a:endParaRPr i="1" sz="1100">
              <a:solidFill>
                <a:srgbClr val="76B900"/>
              </a:solidFill>
            </a:endParaRPr>
          </a:p>
          <a:p>
            <a:pPr indent="0" lvl="0" marL="0" rtl="0" algn="l">
              <a:spcBef>
                <a:spcPts val="0"/>
              </a:spcBef>
              <a:spcAft>
                <a:spcPts val="0"/>
              </a:spcAft>
              <a:buNone/>
            </a:pPr>
            <a:r>
              <a:rPr b="1" i="1" lang="en-GB" sz="1100">
                <a:solidFill>
                  <a:srgbClr val="76B900"/>
                </a:solidFill>
              </a:rPr>
              <a:t>CA</a:t>
            </a:r>
            <a:r>
              <a:rPr i="1" lang="en-GB" sz="1100">
                <a:solidFill>
                  <a:srgbClr val="76B900"/>
                </a:solidFill>
              </a:rPr>
              <a:t>: Cosine annealing scheduler</a:t>
            </a:r>
            <a:endParaRPr i="1" sz="1100">
              <a:solidFill>
                <a:srgbClr val="76B900"/>
              </a:solidFill>
            </a:endParaRPr>
          </a:p>
          <a:p>
            <a:pPr indent="0" lvl="0" marL="0" rtl="0" algn="l">
              <a:spcBef>
                <a:spcPts val="0"/>
              </a:spcBef>
              <a:spcAft>
                <a:spcPts val="0"/>
              </a:spcAft>
              <a:buNone/>
            </a:pPr>
            <a:r>
              <a:rPr b="1" i="1" lang="en-GB" sz="1100">
                <a:solidFill>
                  <a:srgbClr val="76B900"/>
                </a:solidFill>
              </a:rPr>
              <a:t>DM</a:t>
            </a:r>
            <a:r>
              <a:rPr i="1" lang="en-GB" sz="1100">
                <a:solidFill>
                  <a:srgbClr val="76B900"/>
                </a:solidFill>
              </a:rPr>
              <a:t>: Dynamic mini-batch size</a:t>
            </a:r>
            <a:endParaRPr i="1" sz="1100">
              <a:solidFill>
                <a:srgbClr val="76B900"/>
              </a:solidFill>
            </a:endParaRPr>
          </a:p>
          <a:p>
            <a:pPr indent="0" lvl="0" marL="0" rtl="0" algn="l">
              <a:spcBef>
                <a:spcPts val="0"/>
              </a:spcBef>
              <a:spcAft>
                <a:spcPts val="0"/>
              </a:spcAft>
              <a:buNone/>
            </a:pPr>
            <a:r>
              <a:rPr b="1" i="1" lang="en-GB" sz="1100">
                <a:solidFill>
                  <a:srgbClr val="76B900"/>
                </a:solidFill>
              </a:rPr>
              <a:t>OA</a:t>
            </a:r>
            <a:r>
              <a:rPr i="1" lang="en-GB" sz="1100">
                <a:solidFill>
                  <a:srgbClr val="76B900"/>
                </a:solidFill>
              </a:rPr>
              <a:t>: Optimized anchors</a:t>
            </a:r>
            <a:endParaRPr i="1" sz="1100">
              <a:solidFill>
                <a:srgbClr val="76B900"/>
              </a:solidFill>
            </a:endParaRPr>
          </a:p>
          <a:p>
            <a:pPr indent="0" lvl="0" marL="0" rtl="0" algn="l">
              <a:spcBef>
                <a:spcPts val="0"/>
              </a:spcBef>
              <a:spcAft>
                <a:spcPts val="0"/>
              </a:spcAft>
              <a:buNone/>
            </a:pPr>
            <a:r>
              <a:rPr b="1" i="1" lang="en-GB" sz="1100">
                <a:solidFill>
                  <a:srgbClr val="76B900"/>
                </a:solidFill>
              </a:rPr>
              <a:t>MSE</a:t>
            </a:r>
            <a:r>
              <a:rPr i="1" lang="en-GB" sz="1100">
                <a:solidFill>
                  <a:srgbClr val="76B900"/>
                </a:solidFill>
              </a:rPr>
              <a:t>: Mean Square Error</a:t>
            </a:r>
            <a:endParaRPr i="1" sz="1100">
              <a:solidFill>
                <a:srgbClr val="76B900"/>
              </a:solidFill>
            </a:endParaRPr>
          </a:p>
          <a:p>
            <a:pPr indent="0" lvl="0" marL="0" rtl="0" algn="l">
              <a:spcBef>
                <a:spcPts val="0"/>
              </a:spcBef>
              <a:spcAft>
                <a:spcPts val="0"/>
              </a:spcAft>
              <a:buNone/>
            </a:pPr>
            <a:r>
              <a:rPr b="1" i="1" lang="en-GB" sz="1100">
                <a:solidFill>
                  <a:srgbClr val="76B900"/>
                </a:solidFill>
              </a:rPr>
              <a:t>GIoU</a:t>
            </a:r>
            <a:r>
              <a:rPr i="1" lang="en-GB" sz="1100">
                <a:solidFill>
                  <a:srgbClr val="76B900"/>
                </a:solidFill>
              </a:rPr>
              <a:t>: (shape+</a:t>
            </a:r>
            <a:r>
              <a:rPr i="1" lang="en-GB" sz="1100">
                <a:solidFill>
                  <a:srgbClr val="76B900"/>
                </a:solidFill>
              </a:rPr>
              <a:t>orientation</a:t>
            </a:r>
            <a:r>
              <a:rPr i="1" lang="en-GB" sz="1100">
                <a:solidFill>
                  <a:srgbClr val="76B900"/>
                </a:solidFill>
              </a:rPr>
              <a:t>)</a:t>
            </a:r>
            <a:endParaRPr i="1" sz="1100">
              <a:solidFill>
                <a:srgbClr val="76B900"/>
              </a:solidFill>
            </a:endParaRPr>
          </a:p>
          <a:p>
            <a:pPr indent="0" lvl="0" marL="0" rtl="0" algn="l">
              <a:spcBef>
                <a:spcPts val="0"/>
              </a:spcBef>
              <a:spcAft>
                <a:spcPts val="0"/>
              </a:spcAft>
              <a:buNone/>
            </a:pPr>
            <a:r>
              <a:rPr b="1" i="1" lang="en-GB" sz="1100">
                <a:solidFill>
                  <a:srgbClr val="76B900"/>
                </a:solidFill>
              </a:rPr>
              <a:t>DIoU</a:t>
            </a:r>
            <a:r>
              <a:rPr i="1" lang="en-GB" sz="1100">
                <a:solidFill>
                  <a:srgbClr val="76B900"/>
                </a:solidFill>
              </a:rPr>
              <a:t>: (distance + shape+ orientation)</a:t>
            </a:r>
            <a:endParaRPr i="1" sz="1100">
              <a:solidFill>
                <a:srgbClr val="76B9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Influence of </a:t>
            </a:r>
            <a:r>
              <a:rPr b="1" lang="en-GB" sz="3000" u="sng">
                <a:solidFill>
                  <a:srgbClr val="76B900"/>
                </a:solidFill>
                <a:latin typeface="Roboto"/>
                <a:ea typeface="Roboto"/>
                <a:cs typeface="Roboto"/>
                <a:sym typeface="Roboto"/>
              </a:rPr>
              <a:t>BoS</a:t>
            </a:r>
            <a:r>
              <a:rPr b="1" lang="en-GB" sz="3000">
                <a:solidFill>
                  <a:srgbClr val="76B900"/>
                </a:solidFill>
                <a:latin typeface="Roboto"/>
                <a:ea typeface="Roboto"/>
                <a:cs typeface="Roboto"/>
                <a:sym typeface="Roboto"/>
              </a:rPr>
              <a:t> on </a:t>
            </a:r>
            <a:r>
              <a:rPr b="1" lang="en-GB" sz="3000" u="sng">
                <a:solidFill>
                  <a:srgbClr val="76B900"/>
                </a:solidFill>
                <a:latin typeface="Roboto"/>
                <a:ea typeface="Roboto"/>
                <a:cs typeface="Roboto"/>
                <a:sym typeface="Roboto"/>
              </a:rPr>
              <a:t>Detector</a:t>
            </a:r>
            <a:endParaRPr b="1" sz="3000" u="sng">
              <a:solidFill>
                <a:srgbClr val="76B900"/>
              </a:solidFill>
              <a:latin typeface="Roboto"/>
              <a:ea typeface="Roboto"/>
              <a:cs typeface="Roboto"/>
              <a:sym typeface="Roboto"/>
            </a:endParaRPr>
          </a:p>
          <a:p>
            <a:pPr indent="0" lvl="0" marL="0" rtl="0" algn="l">
              <a:spcBef>
                <a:spcPts val="0"/>
              </a:spcBef>
              <a:spcAft>
                <a:spcPts val="0"/>
              </a:spcAft>
              <a:buNone/>
            </a:pPr>
            <a:r>
              <a:t/>
            </a:r>
            <a:endParaRPr/>
          </a:p>
        </p:txBody>
      </p:sp>
      <p:pic>
        <p:nvPicPr>
          <p:cNvPr id="302" name="Google Shape;302;p38"/>
          <p:cNvPicPr preferRelativeResize="0"/>
          <p:nvPr/>
        </p:nvPicPr>
        <p:blipFill>
          <a:blip r:embed="rId3">
            <a:alphaModFix/>
          </a:blip>
          <a:stretch>
            <a:fillRect/>
          </a:stretch>
        </p:blipFill>
        <p:spPr>
          <a:xfrm>
            <a:off x="2297600" y="1719175"/>
            <a:ext cx="4626749" cy="1705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9"/>
          <p:cNvPicPr preferRelativeResize="0"/>
          <p:nvPr/>
        </p:nvPicPr>
        <p:blipFill>
          <a:blip r:embed="rId3">
            <a:alphaModFix/>
          </a:blip>
          <a:stretch>
            <a:fillRect/>
          </a:stretch>
        </p:blipFill>
        <p:spPr>
          <a:xfrm>
            <a:off x="2731750" y="1451725"/>
            <a:ext cx="4560925" cy="2852301"/>
          </a:xfrm>
          <a:prstGeom prst="rect">
            <a:avLst/>
          </a:prstGeom>
          <a:noFill/>
          <a:ln>
            <a:noFill/>
          </a:ln>
        </p:spPr>
      </p:pic>
      <p:sp>
        <p:nvSpPr>
          <p:cNvPr id="308" name="Google Shape;30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3000">
                <a:solidFill>
                  <a:srgbClr val="76B900"/>
                </a:solidFill>
                <a:latin typeface="Roboto"/>
                <a:ea typeface="Roboto"/>
                <a:cs typeface="Roboto"/>
                <a:sym typeface="Roboto"/>
              </a:rPr>
              <a:t>Influence of </a:t>
            </a:r>
            <a:r>
              <a:rPr b="1" lang="en-GB" sz="3000" u="sng">
                <a:solidFill>
                  <a:srgbClr val="76B900"/>
                </a:solidFill>
                <a:latin typeface="Roboto"/>
                <a:ea typeface="Roboto"/>
                <a:cs typeface="Roboto"/>
                <a:sym typeface="Roboto"/>
              </a:rPr>
              <a:t>Backbone</a:t>
            </a:r>
            <a:r>
              <a:rPr b="1" lang="en-GB" sz="3000">
                <a:solidFill>
                  <a:srgbClr val="76B900"/>
                </a:solidFill>
                <a:latin typeface="Roboto"/>
                <a:ea typeface="Roboto"/>
                <a:cs typeface="Roboto"/>
                <a:sym typeface="Roboto"/>
              </a:rPr>
              <a:t> on </a:t>
            </a:r>
            <a:r>
              <a:rPr b="1" lang="en-GB" sz="3000" u="sng">
                <a:solidFill>
                  <a:srgbClr val="76B900"/>
                </a:solidFill>
                <a:latin typeface="Roboto"/>
                <a:ea typeface="Roboto"/>
                <a:cs typeface="Roboto"/>
                <a:sym typeface="Roboto"/>
              </a:rPr>
              <a:t>Detector</a:t>
            </a:r>
            <a:endParaRPr b="1" sz="3000" u="sng">
              <a:solidFill>
                <a:srgbClr val="76B900"/>
              </a:solidFill>
              <a:latin typeface="Roboto"/>
              <a:ea typeface="Roboto"/>
              <a:cs typeface="Roboto"/>
              <a:sym typeface="Roboto"/>
            </a:endParaRPr>
          </a:p>
          <a:p>
            <a:pPr indent="0" lvl="0" marL="0" rtl="0" algn="l">
              <a:spcBef>
                <a:spcPts val="0"/>
              </a:spcBef>
              <a:spcAft>
                <a:spcPts val="0"/>
              </a:spcAft>
              <a:buNone/>
            </a:pPr>
            <a:r>
              <a:t/>
            </a:r>
            <a:endParaRPr/>
          </a:p>
        </p:txBody>
      </p:sp>
      <p:sp>
        <p:nvSpPr>
          <p:cNvPr id="309" name="Google Shape;309;p39"/>
          <p:cNvSpPr txBox="1"/>
          <p:nvPr/>
        </p:nvSpPr>
        <p:spPr>
          <a:xfrm>
            <a:off x="833075" y="3758925"/>
            <a:ext cx="2100300" cy="7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u="sng">
                <a:solidFill>
                  <a:srgbClr val="76B900"/>
                </a:solidFill>
              </a:rPr>
              <a:t>CSPDarkNet</a:t>
            </a:r>
            <a:r>
              <a:rPr b="1" lang="en-GB" sz="1000">
                <a:solidFill>
                  <a:srgbClr val="76B900"/>
                </a:solidFill>
              </a:rPr>
              <a:t> outperform </a:t>
            </a:r>
            <a:r>
              <a:rPr b="1" lang="en-GB" sz="1000" u="sng">
                <a:solidFill>
                  <a:srgbClr val="76B900"/>
                </a:solidFill>
              </a:rPr>
              <a:t>CSPResNeXt</a:t>
            </a:r>
            <a:r>
              <a:rPr b="1" lang="en-GB" sz="1000">
                <a:solidFill>
                  <a:srgbClr val="76B900"/>
                </a:solidFill>
              </a:rPr>
              <a:t>  on detector</a:t>
            </a:r>
            <a:endParaRPr b="1" sz="1000">
              <a:solidFill>
                <a:srgbClr val="76B900"/>
              </a:solidFill>
            </a:endParaRPr>
          </a:p>
        </p:txBody>
      </p:sp>
      <p:cxnSp>
        <p:nvCxnSpPr>
          <p:cNvPr id="310" name="Google Shape;310;p39"/>
          <p:cNvCxnSpPr/>
          <p:nvPr/>
        </p:nvCxnSpPr>
        <p:spPr>
          <a:xfrm flipH="1">
            <a:off x="2607475" y="2683850"/>
            <a:ext cx="308100" cy="1050300"/>
          </a:xfrm>
          <a:prstGeom prst="straightConnector1">
            <a:avLst/>
          </a:prstGeom>
          <a:noFill/>
          <a:ln cap="flat" cmpd="sng" w="9525">
            <a:solidFill>
              <a:srgbClr val="76B900"/>
            </a:solidFill>
            <a:prstDash val="solid"/>
            <a:round/>
            <a:headEnd len="med" w="med" type="none"/>
            <a:tailEnd len="med" w="med" type="triangle"/>
          </a:ln>
        </p:spPr>
      </p:cxnSp>
      <p:cxnSp>
        <p:nvCxnSpPr>
          <p:cNvPr id="311" name="Google Shape;311;p39"/>
          <p:cNvCxnSpPr/>
          <p:nvPr/>
        </p:nvCxnSpPr>
        <p:spPr>
          <a:xfrm flipH="1">
            <a:off x="2604300" y="3926250"/>
            <a:ext cx="303000" cy="72900"/>
          </a:xfrm>
          <a:prstGeom prst="straightConnector1">
            <a:avLst/>
          </a:prstGeom>
          <a:noFill/>
          <a:ln cap="flat" cmpd="sng" w="9525">
            <a:solidFill>
              <a:srgbClr val="76B900"/>
            </a:solidFill>
            <a:prstDash val="solid"/>
            <a:round/>
            <a:headEnd len="med" w="med" type="none"/>
            <a:tailEnd len="med" w="med" type="triangle"/>
          </a:ln>
        </p:spPr>
      </p:cxnSp>
      <p:sp>
        <p:nvSpPr>
          <p:cNvPr id="312" name="Google Shape;312;p39"/>
          <p:cNvSpPr txBox="1"/>
          <p:nvPr/>
        </p:nvSpPr>
        <p:spPr>
          <a:xfrm>
            <a:off x="0" y="4174825"/>
            <a:ext cx="4207500" cy="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800"/>
              <a:t>Note</a:t>
            </a:r>
            <a:r>
              <a:rPr i="1" lang="en-GB" sz="800"/>
              <a:t>: previously, </a:t>
            </a:r>
            <a:r>
              <a:rPr i="1" lang="en-GB" sz="800" u="sng"/>
              <a:t>table 4</a:t>
            </a:r>
            <a:r>
              <a:rPr i="1" lang="en-GB" sz="800"/>
              <a:t> shows CSPResNeXt outperform CSPDarkNet for </a:t>
            </a:r>
            <a:r>
              <a:rPr b="1" i="1" lang="en-GB" sz="800"/>
              <a:t>classifier</a:t>
            </a:r>
            <a:r>
              <a:rPr i="1" lang="en-GB" sz="800"/>
              <a:t> </a:t>
            </a:r>
            <a:endParaRPr i="1" sz="800"/>
          </a:p>
        </p:txBody>
      </p:sp>
      <p:cxnSp>
        <p:nvCxnSpPr>
          <p:cNvPr id="313" name="Google Shape;313;p39"/>
          <p:cNvCxnSpPr>
            <a:endCxn id="314" idx="0"/>
          </p:cNvCxnSpPr>
          <p:nvPr/>
        </p:nvCxnSpPr>
        <p:spPr>
          <a:xfrm>
            <a:off x="6071125" y="2791475"/>
            <a:ext cx="642000" cy="1754100"/>
          </a:xfrm>
          <a:prstGeom prst="straightConnector1">
            <a:avLst/>
          </a:prstGeom>
          <a:noFill/>
          <a:ln cap="flat" cmpd="sng" w="9525">
            <a:solidFill>
              <a:srgbClr val="76B900"/>
            </a:solidFill>
            <a:prstDash val="solid"/>
            <a:round/>
            <a:headEnd len="med" w="med" type="none"/>
            <a:tailEnd len="med" w="med" type="triangle"/>
          </a:ln>
        </p:spPr>
      </p:cxnSp>
      <p:sp>
        <p:nvSpPr>
          <p:cNvPr id="314" name="Google Shape;314;p39"/>
          <p:cNvSpPr txBox="1"/>
          <p:nvPr/>
        </p:nvSpPr>
        <p:spPr>
          <a:xfrm>
            <a:off x="4323625" y="4545575"/>
            <a:ext cx="4779000" cy="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800"/>
              <a:t>Note</a:t>
            </a:r>
            <a:r>
              <a:rPr i="1" lang="en-GB" sz="800"/>
              <a:t>: previously, </a:t>
            </a:r>
            <a:r>
              <a:rPr i="1" lang="en-GB" sz="800" u="sng"/>
              <a:t>table 4</a:t>
            </a:r>
            <a:r>
              <a:rPr i="1" lang="en-GB" sz="800"/>
              <a:t> shows CSPResNeXt + BoF + Mish </a:t>
            </a:r>
            <a:r>
              <a:rPr i="1" lang="en-GB" sz="800" u="sng"/>
              <a:t>increase</a:t>
            </a:r>
            <a:r>
              <a:rPr i="1" lang="en-GB" sz="800"/>
              <a:t> </a:t>
            </a:r>
            <a:r>
              <a:rPr b="1" i="1" lang="en-GB" sz="800"/>
              <a:t>classifier</a:t>
            </a:r>
            <a:r>
              <a:rPr i="1" lang="en-GB" sz="800"/>
              <a:t> accuracy. But here shows decreasing. </a:t>
            </a:r>
            <a:endParaRPr i="1" sz="800"/>
          </a:p>
          <a:p>
            <a:pPr indent="0" lvl="0" marL="0" rtl="0" algn="l">
              <a:spcBef>
                <a:spcPts val="0"/>
              </a:spcBef>
              <a:spcAft>
                <a:spcPts val="0"/>
              </a:spcAft>
              <a:buNone/>
            </a:pPr>
            <a:r>
              <a:rPr b="1" i="1" lang="en-GB" sz="800"/>
              <a:t>Note</a:t>
            </a:r>
            <a:r>
              <a:rPr i="1" lang="en-GB" sz="800"/>
              <a:t>: CSPDarkNet shows </a:t>
            </a:r>
            <a:r>
              <a:rPr i="1" lang="en-GB" sz="800" u="sng"/>
              <a:t>increasing</a:t>
            </a:r>
            <a:r>
              <a:rPr i="1" lang="en-GB" sz="800"/>
              <a:t> applying BoF + Mish on </a:t>
            </a:r>
            <a:r>
              <a:rPr b="1" i="1" lang="en-GB" sz="800"/>
              <a:t>both</a:t>
            </a:r>
            <a:r>
              <a:rPr i="1" lang="en-GB" sz="800"/>
              <a:t> classifier and detector</a:t>
            </a:r>
            <a:endParaRPr i="1" sz="800"/>
          </a:p>
        </p:txBody>
      </p:sp>
      <p:sp>
        <p:nvSpPr>
          <p:cNvPr id="315" name="Google Shape;315;p39"/>
          <p:cNvSpPr txBox="1"/>
          <p:nvPr/>
        </p:nvSpPr>
        <p:spPr>
          <a:xfrm>
            <a:off x="311706" y="9281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CSPDarkNet53 is more suitable for detector</a:t>
            </a:r>
            <a:endParaRPr sz="1800">
              <a:solidFill>
                <a:srgbClr val="76B90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3000">
                <a:solidFill>
                  <a:srgbClr val="76B900"/>
                </a:solidFill>
                <a:latin typeface="Roboto"/>
                <a:ea typeface="Roboto"/>
                <a:cs typeface="Roboto"/>
                <a:sym typeface="Roboto"/>
              </a:rPr>
              <a:t>Influence of </a:t>
            </a:r>
            <a:r>
              <a:rPr b="1" lang="en-GB" sz="3000" u="sng">
                <a:solidFill>
                  <a:srgbClr val="76B900"/>
                </a:solidFill>
                <a:latin typeface="Roboto"/>
                <a:ea typeface="Roboto"/>
                <a:cs typeface="Roboto"/>
                <a:sym typeface="Roboto"/>
              </a:rPr>
              <a:t>Mini-batch</a:t>
            </a:r>
            <a:r>
              <a:rPr b="1" lang="en-GB" sz="3000">
                <a:solidFill>
                  <a:srgbClr val="76B900"/>
                </a:solidFill>
                <a:latin typeface="Roboto"/>
                <a:ea typeface="Roboto"/>
                <a:cs typeface="Roboto"/>
                <a:sym typeface="Roboto"/>
              </a:rPr>
              <a:t> on </a:t>
            </a:r>
            <a:r>
              <a:rPr b="1" lang="en-GB" sz="3000" u="sng">
                <a:solidFill>
                  <a:srgbClr val="76B900"/>
                </a:solidFill>
                <a:latin typeface="Roboto"/>
                <a:ea typeface="Roboto"/>
                <a:cs typeface="Roboto"/>
                <a:sym typeface="Roboto"/>
              </a:rPr>
              <a:t>Detector</a:t>
            </a:r>
            <a:endParaRPr b="1" sz="3000" u="sng">
              <a:solidFill>
                <a:srgbClr val="76B900"/>
              </a:solidFill>
              <a:latin typeface="Roboto"/>
              <a:ea typeface="Roboto"/>
              <a:cs typeface="Roboto"/>
              <a:sym typeface="Roboto"/>
            </a:endParaRPr>
          </a:p>
          <a:p>
            <a:pPr indent="0" lvl="0" marL="0" rtl="0" algn="l">
              <a:spcBef>
                <a:spcPts val="0"/>
              </a:spcBef>
              <a:spcAft>
                <a:spcPts val="0"/>
              </a:spcAft>
              <a:buNone/>
            </a:pPr>
            <a:r>
              <a:t/>
            </a:r>
            <a:endParaRPr/>
          </a:p>
        </p:txBody>
      </p:sp>
      <p:pic>
        <p:nvPicPr>
          <p:cNvPr id="321" name="Google Shape;321;p40"/>
          <p:cNvPicPr preferRelativeResize="0"/>
          <p:nvPr/>
        </p:nvPicPr>
        <p:blipFill>
          <a:blip r:embed="rId3">
            <a:alphaModFix/>
          </a:blip>
          <a:stretch>
            <a:fillRect/>
          </a:stretch>
        </p:blipFill>
        <p:spPr>
          <a:xfrm>
            <a:off x="2623001" y="1276724"/>
            <a:ext cx="4014251" cy="4082149"/>
          </a:xfrm>
          <a:prstGeom prst="rect">
            <a:avLst/>
          </a:prstGeom>
          <a:noFill/>
          <a:ln>
            <a:noFill/>
          </a:ln>
        </p:spPr>
      </p:pic>
      <p:sp>
        <p:nvSpPr>
          <p:cNvPr id="322" name="Google Shape;322;p40"/>
          <p:cNvSpPr txBox="1"/>
          <p:nvPr/>
        </p:nvSpPr>
        <p:spPr>
          <a:xfrm>
            <a:off x="368631" y="9364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No more additional GPU</a:t>
            </a:r>
            <a:endParaRPr sz="1800">
              <a:solidFill>
                <a:srgbClr val="76B900"/>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1"/>
          <p:cNvPicPr preferRelativeResize="0"/>
          <p:nvPr/>
        </p:nvPicPr>
        <p:blipFill>
          <a:blip r:embed="rId3">
            <a:alphaModFix/>
          </a:blip>
          <a:stretch>
            <a:fillRect/>
          </a:stretch>
        </p:blipFill>
        <p:spPr>
          <a:xfrm>
            <a:off x="1176200" y="0"/>
            <a:ext cx="6480476" cy="5069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295237" y="474822"/>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Architecture - breakdown</a:t>
            </a:r>
            <a:endParaRPr b="1" sz="3000">
              <a:solidFill>
                <a:srgbClr val="76B900"/>
              </a:solidFill>
              <a:latin typeface="Roboto"/>
              <a:ea typeface="Roboto"/>
              <a:cs typeface="Roboto"/>
              <a:sym typeface="Roboto"/>
            </a:endParaRPr>
          </a:p>
        </p:txBody>
      </p:sp>
      <p:sp>
        <p:nvSpPr>
          <p:cNvPr id="69" name="Google Shape;69;p15"/>
          <p:cNvSpPr txBox="1"/>
          <p:nvPr/>
        </p:nvSpPr>
        <p:spPr>
          <a:xfrm>
            <a:off x="297381" y="9099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Common object detector</a:t>
            </a:r>
            <a:endParaRPr sz="1800">
              <a:solidFill>
                <a:srgbClr val="76B900"/>
              </a:solidFill>
              <a:latin typeface="Roboto"/>
              <a:ea typeface="Roboto"/>
              <a:cs typeface="Roboto"/>
              <a:sym typeface="Roboto"/>
            </a:endParaRPr>
          </a:p>
        </p:txBody>
      </p:sp>
      <p:pic>
        <p:nvPicPr>
          <p:cNvPr id="70" name="Google Shape;70;p15"/>
          <p:cNvPicPr preferRelativeResize="0"/>
          <p:nvPr/>
        </p:nvPicPr>
        <p:blipFill>
          <a:blip r:embed="rId3">
            <a:alphaModFix/>
          </a:blip>
          <a:stretch>
            <a:fillRect/>
          </a:stretch>
        </p:blipFill>
        <p:spPr>
          <a:xfrm>
            <a:off x="152400" y="2032929"/>
            <a:ext cx="5229700" cy="1473425"/>
          </a:xfrm>
          <a:prstGeom prst="rect">
            <a:avLst/>
          </a:prstGeom>
          <a:noFill/>
          <a:ln>
            <a:noFill/>
          </a:ln>
        </p:spPr>
      </p:pic>
      <p:pic>
        <p:nvPicPr>
          <p:cNvPr id="71" name="Google Shape;71;p15"/>
          <p:cNvPicPr preferRelativeResize="0"/>
          <p:nvPr/>
        </p:nvPicPr>
        <p:blipFill>
          <a:blip r:embed="rId4">
            <a:alphaModFix/>
          </a:blip>
          <a:stretch>
            <a:fillRect/>
          </a:stretch>
        </p:blipFill>
        <p:spPr>
          <a:xfrm>
            <a:off x="5582200" y="1206174"/>
            <a:ext cx="3329550" cy="38396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 name="Shape 331"/>
        <p:cNvGrpSpPr/>
        <p:nvPr/>
      </p:nvGrpSpPr>
      <p:grpSpPr>
        <a:xfrm>
          <a:off x="0" y="0"/>
          <a:ext cx="0" cy="0"/>
          <a:chOff x="0" y="0"/>
          <a:chExt cx="0" cy="0"/>
        </a:xfrm>
      </p:grpSpPr>
      <p:pic>
        <p:nvPicPr>
          <p:cNvPr id="332" name="Google Shape;332;p42"/>
          <p:cNvPicPr preferRelativeResize="0"/>
          <p:nvPr/>
        </p:nvPicPr>
        <p:blipFill>
          <a:blip r:embed="rId3">
            <a:alphaModFix/>
          </a:blip>
          <a:stretch>
            <a:fillRect/>
          </a:stretch>
        </p:blipFill>
        <p:spPr>
          <a:xfrm>
            <a:off x="2660638" y="152400"/>
            <a:ext cx="3822727" cy="4838700"/>
          </a:xfrm>
          <a:prstGeom prst="rect">
            <a:avLst/>
          </a:prstGeom>
          <a:noFill/>
          <a:ln>
            <a:noFill/>
          </a:ln>
        </p:spPr>
      </p:pic>
      <p:sp>
        <p:nvSpPr>
          <p:cNvPr id="333" name="Google Shape;333;p42"/>
          <p:cNvSpPr txBox="1"/>
          <p:nvPr>
            <p:ph type="title"/>
          </p:nvPr>
        </p:nvSpPr>
        <p:spPr>
          <a:xfrm>
            <a:off x="311700" y="4317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3000">
                <a:solidFill>
                  <a:srgbClr val="76B900"/>
                </a:solidFill>
                <a:latin typeface="Roboto"/>
                <a:ea typeface="Roboto"/>
                <a:cs typeface="Roboto"/>
                <a:sym typeface="Roboto"/>
              </a:rPr>
              <a:t>Maxwell</a:t>
            </a:r>
            <a:endParaRPr b="1" sz="3000" u="sng">
              <a:solidFill>
                <a:srgbClr val="76B900"/>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311700" y="4317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3000">
                <a:solidFill>
                  <a:srgbClr val="76B900"/>
                </a:solidFill>
                <a:latin typeface="Roboto"/>
                <a:ea typeface="Roboto"/>
                <a:cs typeface="Roboto"/>
                <a:sym typeface="Roboto"/>
              </a:rPr>
              <a:t>Pascal</a:t>
            </a:r>
            <a:endParaRPr b="1" sz="3000" u="sng">
              <a:solidFill>
                <a:srgbClr val="76B900"/>
              </a:solidFill>
              <a:latin typeface="Roboto"/>
              <a:ea typeface="Roboto"/>
              <a:cs typeface="Roboto"/>
              <a:sym typeface="Roboto"/>
            </a:endParaRPr>
          </a:p>
          <a:p>
            <a:pPr indent="0" lvl="0" marL="0" rtl="0" algn="l">
              <a:spcBef>
                <a:spcPts val="0"/>
              </a:spcBef>
              <a:spcAft>
                <a:spcPts val="0"/>
              </a:spcAft>
              <a:buNone/>
            </a:pPr>
            <a:r>
              <a:t/>
            </a:r>
            <a:endParaRPr/>
          </a:p>
        </p:txBody>
      </p:sp>
      <p:pic>
        <p:nvPicPr>
          <p:cNvPr id="339" name="Google Shape;339;p43"/>
          <p:cNvPicPr preferRelativeResize="0"/>
          <p:nvPr/>
        </p:nvPicPr>
        <p:blipFill>
          <a:blip r:embed="rId3">
            <a:alphaModFix/>
          </a:blip>
          <a:stretch>
            <a:fillRect/>
          </a:stretch>
        </p:blipFill>
        <p:spPr>
          <a:xfrm>
            <a:off x="2190425" y="152750"/>
            <a:ext cx="4763150" cy="48380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type="title"/>
          </p:nvPr>
        </p:nvSpPr>
        <p:spPr>
          <a:xfrm>
            <a:off x="311700" y="4317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3000">
                <a:solidFill>
                  <a:srgbClr val="76B900"/>
                </a:solidFill>
                <a:latin typeface="Roboto"/>
                <a:ea typeface="Roboto"/>
                <a:cs typeface="Roboto"/>
                <a:sym typeface="Roboto"/>
              </a:rPr>
              <a:t>Volta</a:t>
            </a:r>
            <a:endParaRPr b="1" sz="3000" u="sng">
              <a:solidFill>
                <a:srgbClr val="76B900"/>
              </a:solidFill>
              <a:latin typeface="Roboto"/>
              <a:ea typeface="Roboto"/>
              <a:cs typeface="Roboto"/>
              <a:sym typeface="Roboto"/>
            </a:endParaRPr>
          </a:p>
          <a:p>
            <a:pPr indent="0" lvl="0" marL="0" rtl="0" algn="l">
              <a:spcBef>
                <a:spcPts val="0"/>
              </a:spcBef>
              <a:spcAft>
                <a:spcPts val="0"/>
              </a:spcAft>
              <a:buNone/>
            </a:pPr>
            <a:r>
              <a:t/>
            </a:r>
            <a:endParaRPr/>
          </a:p>
        </p:txBody>
      </p:sp>
      <p:pic>
        <p:nvPicPr>
          <p:cNvPr id="345" name="Google Shape;345;p44"/>
          <p:cNvPicPr preferRelativeResize="0"/>
          <p:nvPr/>
        </p:nvPicPr>
        <p:blipFill>
          <a:blip r:embed="rId3">
            <a:alphaModFix/>
          </a:blip>
          <a:stretch>
            <a:fillRect/>
          </a:stretch>
        </p:blipFill>
        <p:spPr>
          <a:xfrm>
            <a:off x="2191938" y="74538"/>
            <a:ext cx="4760124" cy="4994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216700" y="191372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VGG</a:t>
            </a:r>
            <a:endParaRPr/>
          </a:p>
          <a:p>
            <a:pPr indent="-342900" lvl="0" marL="457200" rtl="0" algn="l">
              <a:spcBef>
                <a:spcPts val="0"/>
              </a:spcBef>
              <a:spcAft>
                <a:spcPts val="0"/>
              </a:spcAft>
              <a:buSzPts val="1800"/>
              <a:buChar char="●"/>
            </a:pPr>
            <a:r>
              <a:rPr lang="en-GB"/>
              <a:t>ResNet</a:t>
            </a:r>
            <a:endParaRPr/>
          </a:p>
          <a:p>
            <a:pPr indent="-342900" lvl="0" marL="457200" rtl="0" algn="l">
              <a:spcBef>
                <a:spcPts val="0"/>
              </a:spcBef>
              <a:spcAft>
                <a:spcPts val="0"/>
              </a:spcAft>
              <a:buSzPts val="1800"/>
              <a:buChar char="●"/>
            </a:pPr>
            <a:r>
              <a:rPr lang="en-GB"/>
              <a:t>ResNeXt</a:t>
            </a:r>
            <a:endParaRPr/>
          </a:p>
          <a:p>
            <a:pPr indent="-342900" lvl="0" marL="457200" rtl="0" algn="l">
              <a:spcBef>
                <a:spcPts val="0"/>
              </a:spcBef>
              <a:spcAft>
                <a:spcPts val="0"/>
              </a:spcAft>
              <a:buSzPts val="1800"/>
              <a:buChar char="●"/>
            </a:pPr>
            <a:r>
              <a:rPr lang="en-GB"/>
              <a:t>DenseNet</a:t>
            </a:r>
            <a:endParaRPr/>
          </a:p>
          <a:p>
            <a:pPr indent="-342900" lvl="0" marL="457200" rtl="0" algn="l">
              <a:spcBef>
                <a:spcPts val="0"/>
              </a:spcBef>
              <a:spcAft>
                <a:spcPts val="0"/>
              </a:spcAft>
              <a:buSzPts val="1800"/>
              <a:buChar char="●"/>
            </a:pPr>
            <a:r>
              <a:rPr lang="en-GB"/>
              <a:t>EfficientNet-B0/B7</a:t>
            </a:r>
            <a:endParaRPr/>
          </a:p>
          <a:p>
            <a:pPr indent="-342900" lvl="0" marL="457200" rtl="0" algn="l">
              <a:spcBef>
                <a:spcPts val="0"/>
              </a:spcBef>
              <a:spcAft>
                <a:spcPts val="0"/>
              </a:spcAft>
              <a:buSzPts val="1800"/>
              <a:buChar char="●"/>
            </a:pPr>
            <a:r>
              <a:rPr lang="en-GB"/>
              <a:t>CSPResNeXt50</a:t>
            </a:r>
            <a:endParaRPr/>
          </a:p>
          <a:p>
            <a:pPr indent="-342900" lvl="0" marL="457200" rtl="0" algn="l">
              <a:spcBef>
                <a:spcPts val="0"/>
              </a:spcBef>
              <a:spcAft>
                <a:spcPts val="0"/>
              </a:spcAft>
              <a:buSzPts val="1800"/>
              <a:buChar char="●"/>
            </a:pPr>
            <a:r>
              <a:rPr lang="en-GB"/>
              <a:t>CSPDarkNet53</a:t>
            </a:r>
            <a:endParaRPr/>
          </a:p>
        </p:txBody>
      </p:sp>
      <p:sp>
        <p:nvSpPr>
          <p:cNvPr id="77" name="Google Shape;77;p16"/>
          <p:cNvSpPr txBox="1"/>
          <p:nvPr>
            <p:ph idx="1" type="body"/>
          </p:nvPr>
        </p:nvSpPr>
        <p:spPr>
          <a:xfrm>
            <a:off x="4720800" y="1882400"/>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SqueezeNet</a:t>
            </a:r>
            <a:endParaRPr/>
          </a:p>
          <a:p>
            <a:pPr indent="-342900" lvl="0" marL="457200" rtl="0" algn="l">
              <a:spcBef>
                <a:spcPts val="0"/>
              </a:spcBef>
              <a:spcAft>
                <a:spcPts val="0"/>
              </a:spcAft>
              <a:buSzPts val="1800"/>
              <a:buChar char="●"/>
            </a:pPr>
            <a:r>
              <a:rPr lang="en-GB"/>
              <a:t>MobileNet</a:t>
            </a:r>
            <a:endParaRPr/>
          </a:p>
          <a:p>
            <a:pPr indent="-342900" lvl="0" marL="457200" rtl="0" algn="l">
              <a:spcBef>
                <a:spcPts val="0"/>
              </a:spcBef>
              <a:spcAft>
                <a:spcPts val="0"/>
              </a:spcAft>
              <a:buSzPts val="1800"/>
              <a:buChar char="●"/>
            </a:pPr>
            <a:r>
              <a:rPr lang="en-GB"/>
              <a:t>ShuffleNet</a:t>
            </a:r>
            <a:endParaRPr/>
          </a:p>
          <a:p>
            <a:pPr indent="0" lvl="0" marL="0" rtl="0" algn="l">
              <a:spcBef>
                <a:spcPts val="1600"/>
              </a:spcBef>
              <a:spcAft>
                <a:spcPts val="1600"/>
              </a:spcAft>
              <a:buNone/>
            </a:pPr>
            <a:r>
              <a:t/>
            </a:r>
            <a:endParaRPr/>
          </a:p>
        </p:txBody>
      </p:sp>
      <p:sp>
        <p:nvSpPr>
          <p:cNvPr id="78" name="Google Shape;78;p16"/>
          <p:cNvSpPr txBox="1"/>
          <p:nvPr/>
        </p:nvSpPr>
        <p:spPr>
          <a:xfrm>
            <a:off x="287687" y="468197"/>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Backbone / Feature extractor</a:t>
            </a:r>
            <a:endParaRPr b="1" sz="3000">
              <a:solidFill>
                <a:srgbClr val="76B900"/>
              </a:solidFill>
              <a:latin typeface="Roboto"/>
              <a:ea typeface="Roboto"/>
              <a:cs typeface="Roboto"/>
              <a:sym typeface="Roboto"/>
            </a:endParaRPr>
          </a:p>
        </p:txBody>
      </p:sp>
      <p:sp>
        <p:nvSpPr>
          <p:cNvPr id="79" name="Google Shape;79;p16"/>
          <p:cNvSpPr txBox="1"/>
          <p:nvPr/>
        </p:nvSpPr>
        <p:spPr>
          <a:xfrm>
            <a:off x="289831" y="903286"/>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Executing on </a:t>
            </a:r>
            <a:r>
              <a:rPr lang="en-GB" sz="1800">
                <a:solidFill>
                  <a:srgbClr val="76B900"/>
                </a:solidFill>
                <a:latin typeface="Roboto"/>
                <a:ea typeface="Roboto"/>
                <a:cs typeface="Roboto"/>
                <a:sym typeface="Roboto"/>
              </a:rPr>
              <a:t>different</a:t>
            </a:r>
            <a:r>
              <a:rPr lang="en-GB" sz="1800">
                <a:solidFill>
                  <a:srgbClr val="76B900"/>
                </a:solidFill>
                <a:latin typeface="Roboto"/>
                <a:ea typeface="Roboto"/>
                <a:cs typeface="Roboto"/>
                <a:sym typeface="Roboto"/>
              </a:rPr>
              <a:t> HW</a:t>
            </a:r>
            <a:endParaRPr sz="1800">
              <a:solidFill>
                <a:srgbClr val="76B900"/>
              </a:solidFill>
              <a:latin typeface="Roboto"/>
              <a:ea typeface="Roboto"/>
              <a:cs typeface="Roboto"/>
              <a:sym typeface="Roboto"/>
            </a:endParaRPr>
          </a:p>
        </p:txBody>
      </p:sp>
      <p:sp>
        <p:nvSpPr>
          <p:cNvPr id="80" name="Google Shape;80;p16"/>
          <p:cNvSpPr txBox="1"/>
          <p:nvPr/>
        </p:nvSpPr>
        <p:spPr>
          <a:xfrm>
            <a:off x="1856725" y="1510575"/>
            <a:ext cx="18669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76B900"/>
                </a:solidFill>
              </a:rPr>
              <a:t>GPU</a:t>
            </a:r>
            <a:endParaRPr b="1">
              <a:solidFill>
                <a:srgbClr val="76B900"/>
              </a:solidFill>
            </a:endParaRPr>
          </a:p>
        </p:txBody>
      </p:sp>
      <p:sp>
        <p:nvSpPr>
          <p:cNvPr id="81" name="Google Shape;81;p16"/>
          <p:cNvSpPr/>
          <p:nvPr/>
        </p:nvSpPr>
        <p:spPr>
          <a:xfrm>
            <a:off x="287675" y="1967775"/>
            <a:ext cx="4036800" cy="26913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nvSpPr>
        <p:spPr>
          <a:xfrm>
            <a:off x="6175275" y="1510575"/>
            <a:ext cx="18669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76B900"/>
                </a:solidFill>
              </a:rPr>
              <a:t>CPU</a:t>
            </a:r>
            <a:endParaRPr b="1">
              <a:solidFill>
                <a:srgbClr val="76B900"/>
              </a:solidFill>
            </a:endParaRPr>
          </a:p>
        </p:txBody>
      </p:sp>
      <p:sp>
        <p:nvSpPr>
          <p:cNvPr id="83" name="Google Shape;83;p16"/>
          <p:cNvSpPr/>
          <p:nvPr/>
        </p:nvSpPr>
        <p:spPr>
          <a:xfrm>
            <a:off x="4639375" y="1967775"/>
            <a:ext cx="4036800" cy="26913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 name="Shape 87"/>
        <p:cNvGrpSpPr/>
        <p:nvPr/>
      </p:nvGrpSpPr>
      <p:grpSpPr>
        <a:xfrm>
          <a:off x="0" y="0"/>
          <a:ext cx="0" cy="0"/>
          <a:chOff x="0" y="0"/>
          <a:chExt cx="0" cy="0"/>
        </a:xfrm>
      </p:grpSpPr>
      <p:sp>
        <p:nvSpPr>
          <p:cNvPr id="88" name="Google Shape;88;p17"/>
          <p:cNvSpPr txBox="1"/>
          <p:nvPr>
            <p:ph idx="1" type="body"/>
          </p:nvPr>
        </p:nvSpPr>
        <p:spPr>
          <a:xfrm>
            <a:off x="216700" y="160892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SPP</a:t>
            </a:r>
            <a:endParaRPr/>
          </a:p>
          <a:p>
            <a:pPr indent="-342900" lvl="0" marL="457200" rtl="0" algn="l">
              <a:spcBef>
                <a:spcPts val="0"/>
              </a:spcBef>
              <a:spcAft>
                <a:spcPts val="0"/>
              </a:spcAft>
              <a:buSzPts val="1800"/>
              <a:buChar char="●"/>
            </a:pPr>
            <a:r>
              <a:rPr lang="en-GB"/>
              <a:t>ASPP</a:t>
            </a:r>
            <a:endParaRPr/>
          </a:p>
          <a:p>
            <a:pPr indent="-342900" lvl="0" marL="457200" rtl="0" algn="l">
              <a:spcBef>
                <a:spcPts val="0"/>
              </a:spcBef>
              <a:spcAft>
                <a:spcPts val="0"/>
              </a:spcAft>
              <a:buSzPts val="1800"/>
              <a:buChar char="●"/>
            </a:pPr>
            <a:r>
              <a:rPr lang="en-GB"/>
              <a:t>RFB</a:t>
            </a:r>
            <a:endParaRPr/>
          </a:p>
          <a:p>
            <a:pPr indent="-342900" lvl="0" marL="457200" rtl="0" algn="l">
              <a:spcBef>
                <a:spcPts val="0"/>
              </a:spcBef>
              <a:spcAft>
                <a:spcPts val="0"/>
              </a:spcAft>
              <a:buSzPts val="1800"/>
              <a:buChar char="●"/>
            </a:pPr>
            <a:r>
              <a:rPr lang="en-GB"/>
              <a:t>SAM</a:t>
            </a:r>
            <a:endParaRPr/>
          </a:p>
        </p:txBody>
      </p:sp>
      <p:sp>
        <p:nvSpPr>
          <p:cNvPr id="89" name="Google Shape;89;p17"/>
          <p:cNvSpPr txBox="1"/>
          <p:nvPr>
            <p:ph idx="1" type="body"/>
          </p:nvPr>
        </p:nvSpPr>
        <p:spPr>
          <a:xfrm>
            <a:off x="4720800" y="1577600"/>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FPN</a:t>
            </a:r>
            <a:endParaRPr/>
          </a:p>
          <a:p>
            <a:pPr indent="-342900" lvl="0" marL="457200" rtl="0" algn="l">
              <a:spcBef>
                <a:spcPts val="0"/>
              </a:spcBef>
              <a:spcAft>
                <a:spcPts val="0"/>
              </a:spcAft>
              <a:buSzPts val="1800"/>
              <a:buChar char="●"/>
            </a:pPr>
            <a:r>
              <a:rPr lang="en-GB"/>
              <a:t>PAN</a:t>
            </a:r>
            <a:endParaRPr/>
          </a:p>
          <a:p>
            <a:pPr indent="-342900" lvl="0" marL="457200" rtl="0" algn="l">
              <a:spcBef>
                <a:spcPts val="0"/>
              </a:spcBef>
              <a:spcAft>
                <a:spcPts val="0"/>
              </a:spcAft>
              <a:buSzPts val="1800"/>
              <a:buChar char="●"/>
            </a:pPr>
            <a:r>
              <a:rPr lang="en-GB"/>
              <a:t>NAS-FPN</a:t>
            </a:r>
            <a:endParaRPr/>
          </a:p>
          <a:p>
            <a:pPr indent="-342900" lvl="0" marL="457200" rtl="0" algn="l">
              <a:spcBef>
                <a:spcPts val="0"/>
              </a:spcBef>
              <a:spcAft>
                <a:spcPts val="0"/>
              </a:spcAft>
              <a:buSzPts val="1800"/>
              <a:buChar char="●"/>
            </a:pPr>
            <a:r>
              <a:rPr lang="en-GB"/>
              <a:t>Fully-connected FPN</a:t>
            </a:r>
            <a:endParaRPr/>
          </a:p>
          <a:p>
            <a:pPr indent="-342900" lvl="0" marL="457200" rtl="0" algn="l">
              <a:spcBef>
                <a:spcPts val="0"/>
              </a:spcBef>
              <a:spcAft>
                <a:spcPts val="0"/>
              </a:spcAft>
              <a:buSzPts val="1800"/>
              <a:buChar char="●"/>
            </a:pPr>
            <a:r>
              <a:rPr lang="en-GB"/>
              <a:t>BiFPN</a:t>
            </a:r>
            <a:endParaRPr/>
          </a:p>
          <a:p>
            <a:pPr indent="-342900" lvl="0" marL="457200" rtl="0" algn="l">
              <a:spcBef>
                <a:spcPts val="0"/>
              </a:spcBef>
              <a:spcAft>
                <a:spcPts val="0"/>
              </a:spcAft>
              <a:buSzPts val="1800"/>
              <a:buChar char="●"/>
            </a:pPr>
            <a:r>
              <a:rPr lang="en-GB"/>
              <a:t>ASFF</a:t>
            </a:r>
            <a:endParaRPr/>
          </a:p>
          <a:p>
            <a:pPr indent="-342900" lvl="0" marL="457200" rtl="0" algn="l">
              <a:spcBef>
                <a:spcPts val="0"/>
              </a:spcBef>
              <a:spcAft>
                <a:spcPts val="0"/>
              </a:spcAft>
              <a:buSzPts val="1800"/>
              <a:buChar char="●"/>
            </a:pPr>
            <a:r>
              <a:rPr lang="en-GB"/>
              <a:t>SFAM</a:t>
            </a:r>
            <a:endParaRPr/>
          </a:p>
          <a:p>
            <a:pPr indent="0" lvl="0" marL="457200" rtl="0" algn="l">
              <a:spcBef>
                <a:spcPts val="1600"/>
              </a:spcBef>
              <a:spcAft>
                <a:spcPts val="1600"/>
              </a:spcAft>
              <a:buNone/>
            </a:pPr>
            <a:r>
              <a:t/>
            </a:r>
            <a:endParaRPr/>
          </a:p>
        </p:txBody>
      </p:sp>
      <p:sp>
        <p:nvSpPr>
          <p:cNvPr id="90" name="Google Shape;90;p17"/>
          <p:cNvSpPr txBox="1"/>
          <p:nvPr/>
        </p:nvSpPr>
        <p:spPr>
          <a:xfrm>
            <a:off x="1616500" y="1205775"/>
            <a:ext cx="18669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76B900"/>
                </a:solidFill>
              </a:rPr>
              <a:t>Additional block</a:t>
            </a:r>
            <a:endParaRPr b="1">
              <a:solidFill>
                <a:srgbClr val="76B900"/>
              </a:solidFill>
            </a:endParaRPr>
          </a:p>
        </p:txBody>
      </p:sp>
      <p:sp>
        <p:nvSpPr>
          <p:cNvPr id="91" name="Google Shape;91;p17"/>
          <p:cNvSpPr txBox="1"/>
          <p:nvPr/>
        </p:nvSpPr>
        <p:spPr>
          <a:xfrm>
            <a:off x="5238775" y="1205775"/>
            <a:ext cx="27261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76B900"/>
                </a:solidFill>
              </a:rPr>
              <a:t>Path-aggregation blocks</a:t>
            </a:r>
            <a:endParaRPr b="1">
              <a:solidFill>
                <a:srgbClr val="76B900"/>
              </a:solidFill>
            </a:endParaRPr>
          </a:p>
        </p:txBody>
      </p:sp>
      <p:sp>
        <p:nvSpPr>
          <p:cNvPr id="92" name="Google Shape;92;p17"/>
          <p:cNvSpPr txBox="1"/>
          <p:nvPr/>
        </p:nvSpPr>
        <p:spPr>
          <a:xfrm>
            <a:off x="211487" y="443347"/>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Neck (subset of bag of specials)</a:t>
            </a:r>
            <a:endParaRPr b="1" sz="3000">
              <a:solidFill>
                <a:srgbClr val="76B900"/>
              </a:solidFill>
              <a:latin typeface="Roboto"/>
              <a:ea typeface="Roboto"/>
              <a:cs typeface="Roboto"/>
              <a:sym typeface="Roboto"/>
            </a:endParaRPr>
          </a:p>
        </p:txBody>
      </p:sp>
      <p:sp>
        <p:nvSpPr>
          <p:cNvPr id="93" name="Google Shape;93;p17"/>
          <p:cNvSpPr/>
          <p:nvPr/>
        </p:nvSpPr>
        <p:spPr>
          <a:xfrm>
            <a:off x="287675" y="1577600"/>
            <a:ext cx="4036800" cy="32340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4583425" y="1577600"/>
            <a:ext cx="4036800" cy="32340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nvSpPr>
        <p:spPr>
          <a:xfrm>
            <a:off x="218856" y="812186"/>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Collect feature maps from different stages</a:t>
            </a:r>
            <a:endParaRPr sz="1800">
              <a:solidFill>
                <a:srgbClr val="76B9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 name="Shape 99"/>
        <p:cNvGrpSpPr/>
        <p:nvPr/>
      </p:nvGrpSpPr>
      <p:grpSpPr>
        <a:xfrm>
          <a:off x="0" y="0"/>
          <a:ext cx="0" cy="0"/>
          <a:chOff x="0" y="0"/>
          <a:chExt cx="0" cy="0"/>
        </a:xfrm>
      </p:grpSpPr>
      <p:sp>
        <p:nvSpPr>
          <p:cNvPr id="100" name="Google Shape;100;p18"/>
          <p:cNvSpPr txBox="1"/>
          <p:nvPr>
            <p:ph idx="1" type="body"/>
          </p:nvPr>
        </p:nvSpPr>
        <p:spPr>
          <a:xfrm>
            <a:off x="216700" y="176132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RCNN</a:t>
            </a:r>
            <a:endParaRPr/>
          </a:p>
          <a:p>
            <a:pPr indent="-342900" lvl="0" marL="457200" rtl="0" algn="l">
              <a:spcBef>
                <a:spcPts val="0"/>
              </a:spcBef>
              <a:spcAft>
                <a:spcPts val="0"/>
              </a:spcAft>
              <a:buSzPts val="1800"/>
              <a:buChar char="●"/>
            </a:pPr>
            <a:r>
              <a:rPr lang="en-GB"/>
              <a:t>Fast RCNN</a:t>
            </a:r>
            <a:endParaRPr/>
          </a:p>
          <a:p>
            <a:pPr indent="-342900" lvl="0" marL="457200" rtl="0" algn="l">
              <a:spcBef>
                <a:spcPts val="0"/>
              </a:spcBef>
              <a:spcAft>
                <a:spcPts val="0"/>
              </a:spcAft>
              <a:buSzPts val="1800"/>
              <a:buChar char="●"/>
            </a:pPr>
            <a:r>
              <a:rPr lang="en-GB"/>
              <a:t>Faster RCNN</a:t>
            </a:r>
            <a:endParaRPr/>
          </a:p>
          <a:p>
            <a:pPr indent="-342900" lvl="0" marL="457200" rtl="0" algn="l">
              <a:spcBef>
                <a:spcPts val="0"/>
              </a:spcBef>
              <a:spcAft>
                <a:spcPts val="0"/>
              </a:spcAft>
              <a:buSzPts val="1800"/>
              <a:buChar char="●"/>
            </a:pPr>
            <a:r>
              <a:rPr lang="en-GB"/>
              <a:t>R-FCN</a:t>
            </a:r>
            <a:endParaRPr/>
          </a:p>
          <a:p>
            <a:pPr indent="0" lvl="0" marL="0" rtl="0" algn="l">
              <a:spcBef>
                <a:spcPts val="1600"/>
              </a:spcBef>
              <a:spcAft>
                <a:spcPts val="0"/>
              </a:spcAft>
              <a:buNone/>
            </a:pPr>
            <a:r>
              <a:rPr b="1" lang="en-GB"/>
              <a:t>Anchor-free</a:t>
            </a:r>
            <a:endParaRPr b="1"/>
          </a:p>
          <a:p>
            <a:pPr indent="-342900" lvl="0" marL="457200" rtl="0" algn="l">
              <a:spcBef>
                <a:spcPts val="1600"/>
              </a:spcBef>
              <a:spcAft>
                <a:spcPts val="0"/>
              </a:spcAft>
              <a:buSzPts val="1800"/>
              <a:buChar char="●"/>
            </a:pPr>
            <a:r>
              <a:rPr lang="en-GB"/>
              <a:t>RepPoints</a:t>
            </a:r>
            <a:endParaRPr/>
          </a:p>
        </p:txBody>
      </p:sp>
      <p:sp>
        <p:nvSpPr>
          <p:cNvPr id="101" name="Google Shape;101;p18"/>
          <p:cNvSpPr txBox="1"/>
          <p:nvPr>
            <p:ph idx="1" type="body"/>
          </p:nvPr>
        </p:nvSpPr>
        <p:spPr>
          <a:xfrm>
            <a:off x="4720800" y="1730000"/>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YOLO</a:t>
            </a:r>
            <a:endParaRPr/>
          </a:p>
          <a:p>
            <a:pPr indent="-342900" lvl="0" marL="457200" rtl="0" algn="l">
              <a:spcBef>
                <a:spcPts val="0"/>
              </a:spcBef>
              <a:spcAft>
                <a:spcPts val="0"/>
              </a:spcAft>
              <a:buSzPts val="1800"/>
              <a:buChar char="●"/>
            </a:pPr>
            <a:r>
              <a:rPr lang="en-GB"/>
              <a:t>SSD</a:t>
            </a:r>
            <a:endParaRPr/>
          </a:p>
          <a:p>
            <a:pPr indent="-342900" lvl="0" marL="457200" rtl="0" algn="l">
              <a:spcBef>
                <a:spcPts val="0"/>
              </a:spcBef>
              <a:spcAft>
                <a:spcPts val="0"/>
              </a:spcAft>
              <a:buSzPts val="1800"/>
              <a:buChar char="●"/>
            </a:pPr>
            <a:r>
              <a:rPr lang="en-GB"/>
              <a:t>RetinaNet</a:t>
            </a:r>
            <a:endParaRPr/>
          </a:p>
          <a:p>
            <a:pPr indent="0" lvl="0" marL="0" rtl="0" algn="l">
              <a:spcBef>
                <a:spcPts val="1600"/>
              </a:spcBef>
              <a:spcAft>
                <a:spcPts val="0"/>
              </a:spcAft>
              <a:buNone/>
            </a:pPr>
            <a:r>
              <a:rPr b="1" lang="en-GB"/>
              <a:t>Anchor-free</a:t>
            </a:r>
            <a:endParaRPr b="1"/>
          </a:p>
          <a:p>
            <a:pPr indent="-342900" lvl="0" marL="457200" rtl="0" algn="l">
              <a:spcBef>
                <a:spcPts val="1600"/>
              </a:spcBef>
              <a:spcAft>
                <a:spcPts val="0"/>
              </a:spcAft>
              <a:buSzPts val="1800"/>
              <a:buChar char="●"/>
            </a:pPr>
            <a:r>
              <a:rPr lang="en-GB"/>
              <a:t>CenterNet</a:t>
            </a:r>
            <a:endParaRPr/>
          </a:p>
          <a:p>
            <a:pPr indent="-342900" lvl="0" marL="457200" rtl="0" algn="l">
              <a:spcBef>
                <a:spcPts val="0"/>
              </a:spcBef>
              <a:spcAft>
                <a:spcPts val="0"/>
              </a:spcAft>
              <a:buSzPts val="1800"/>
              <a:buChar char="●"/>
            </a:pPr>
            <a:r>
              <a:rPr lang="en-GB"/>
              <a:t>CornerNet</a:t>
            </a:r>
            <a:endParaRPr/>
          </a:p>
          <a:p>
            <a:pPr indent="-342900" lvl="0" marL="457200" rtl="0" algn="l">
              <a:spcBef>
                <a:spcPts val="0"/>
              </a:spcBef>
              <a:spcAft>
                <a:spcPts val="0"/>
              </a:spcAft>
              <a:buSzPts val="1800"/>
              <a:buChar char="●"/>
            </a:pPr>
            <a:r>
              <a:rPr lang="en-GB"/>
              <a:t>MatrixNet</a:t>
            </a:r>
            <a:endParaRPr/>
          </a:p>
          <a:p>
            <a:pPr indent="-342900" lvl="0" marL="457200" rtl="0" algn="l">
              <a:spcBef>
                <a:spcPts val="0"/>
              </a:spcBef>
              <a:spcAft>
                <a:spcPts val="0"/>
              </a:spcAft>
              <a:buSzPts val="1800"/>
              <a:buChar char="●"/>
            </a:pPr>
            <a:r>
              <a:rPr lang="en-GB"/>
              <a:t>FCOS</a:t>
            </a:r>
            <a:endParaRPr/>
          </a:p>
          <a:p>
            <a:pPr indent="0" lvl="0" marL="457200" rtl="0" algn="l">
              <a:spcBef>
                <a:spcPts val="1600"/>
              </a:spcBef>
              <a:spcAft>
                <a:spcPts val="1600"/>
              </a:spcAft>
              <a:buNone/>
            </a:pPr>
            <a:r>
              <a:t/>
            </a:r>
            <a:endParaRPr/>
          </a:p>
        </p:txBody>
      </p:sp>
      <p:sp>
        <p:nvSpPr>
          <p:cNvPr id="102" name="Google Shape;102;p18"/>
          <p:cNvSpPr txBox="1"/>
          <p:nvPr/>
        </p:nvSpPr>
        <p:spPr>
          <a:xfrm>
            <a:off x="216712" y="377097"/>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Head / Object detector</a:t>
            </a:r>
            <a:endParaRPr b="1" sz="3000">
              <a:solidFill>
                <a:srgbClr val="76B900"/>
              </a:solidFill>
              <a:latin typeface="Roboto"/>
              <a:ea typeface="Roboto"/>
              <a:cs typeface="Roboto"/>
              <a:sym typeface="Roboto"/>
            </a:endParaRPr>
          </a:p>
        </p:txBody>
      </p:sp>
      <p:sp>
        <p:nvSpPr>
          <p:cNvPr id="103" name="Google Shape;103;p18"/>
          <p:cNvSpPr txBox="1"/>
          <p:nvPr/>
        </p:nvSpPr>
        <p:spPr>
          <a:xfrm>
            <a:off x="218856" y="812186"/>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rPr lang="en-GB" sz="1800">
                <a:solidFill>
                  <a:srgbClr val="76B900"/>
                </a:solidFill>
                <a:latin typeface="Roboto"/>
                <a:ea typeface="Roboto"/>
                <a:cs typeface="Roboto"/>
                <a:sym typeface="Roboto"/>
              </a:rPr>
              <a:t>Region-based or Anchor-based</a:t>
            </a:r>
            <a:endParaRPr sz="1800">
              <a:solidFill>
                <a:srgbClr val="76B900"/>
              </a:solidFill>
              <a:latin typeface="Roboto"/>
              <a:ea typeface="Roboto"/>
              <a:cs typeface="Roboto"/>
              <a:sym typeface="Roboto"/>
            </a:endParaRPr>
          </a:p>
        </p:txBody>
      </p:sp>
      <p:sp>
        <p:nvSpPr>
          <p:cNvPr id="104" name="Google Shape;104;p18"/>
          <p:cNvSpPr txBox="1"/>
          <p:nvPr/>
        </p:nvSpPr>
        <p:spPr>
          <a:xfrm>
            <a:off x="720675" y="1205775"/>
            <a:ext cx="2965200" cy="9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76B900"/>
                </a:solidFill>
              </a:rPr>
              <a:t>Two-stage / Sparse prediction</a:t>
            </a:r>
            <a:endParaRPr b="1">
              <a:solidFill>
                <a:schemeClr val="dk1"/>
              </a:solidFill>
            </a:endParaRPr>
          </a:p>
          <a:p>
            <a:pPr indent="0" lvl="0" marL="0" rtl="0" algn="l">
              <a:spcBef>
                <a:spcPts val="0"/>
              </a:spcBef>
              <a:spcAft>
                <a:spcPts val="0"/>
              </a:spcAft>
              <a:buNone/>
            </a:pPr>
            <a:r>
              <a:t/>
            </a:r>
            <a:endParaRPr b="1">
              <a:solidFill>
                <a:srgbClr val="76B900"/>
              </a:solidFill>
            </a:endParaRPr>
          </a:p>
        </p:txBody>
      </p:sp>
      <p:sp>
        <p:nvSpPr>
          <p:cNvPr id="105" name="Google Shape;105;p18"/>
          <p:cNvSpPr/>
          <p:nvPr/>
        </p:nvSpPr>
        <p:spPr>
          <a:xfrm>
            <a:off x="184875" y="1577600"/>
            <a:ext cx="4036800" cy="32340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txBox="1"/>
          <p:nvPr/>
        </p:nvSpPr>
        <p:spPr>
          <a:xfrm>
            <a:off x="5088900" y="1205775"/>
            <a:ext cx="2965200" cy="9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76B900"/>
                </a:solidFill>
              </a:rPr>
              <a:t>One</a:t>
            </a:r>
            <a:r>
              <a:rPr b="1" lang="en-GB">
                <a:solidFill>
                  <a:srgbClr val="76B900"/>
                </a:solidFill>
              </a:rPr>
              <a:t>-stage / dense prediction</a:t>
            </a:r>
            <a:endParaRPr b="1">
              <a:solidFill>
                <a:schemeClr val="dk1"/>
              </a:solidFill>
            </a:endParaRPr>
          </a:p>
          <a:p>
            <a:pPr indent="0" lvl="0" marL="0" rtl="0" algn="l">
              <a:spcBef>
                <a:spcPts val="0"/>
              </a:spcBef>
              <a:spcAft>
                <a:spcPts val="0"/>
              </a:spcAft>
              <a:buNone/>
            </a:pPr>
            <a:r>
              <a:t/>
            </a:r>
            <a:endParaRPr b="1">
              <a:solidFill>
                <a:srgbClr val="76B900"/>
              </a:solidFill>
            </a:endParaRPr>
          </a:p>
        </p:txBody>
      </p:sp>
      <p:sp>
        <p:nvSpPr>
          <p:cNvPr id="107" name="Google Shape;107;p18"/>
          <p:cNvSpPr/>
          <p:nvPr/>
        </p:nvSpPr>
        <p:spPr>
          <a:xfrm>
            <a:off x="4655900" y="1577600"/>
            <a:ext cx="4036800" cy="3234000"/>
          </a:xfrm>
          <a:prstGeom prst="rect">
            <a:avLst/>
          </a:prstGeom>
          <a:noFill/>
          <a:ln cap="flat" cmpd="sng" w="9525">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1" type="body"/>
          </p:nvPr>
        </p:nvSpPr>
        <p:spPr>
          <a:xfrm>
            <a:off x="311700" y="1071050"/>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i="1" lang="en-GB" sz="1600" u="sng"/>
              <a:t>Methods that only change the training strategy or only increase the training cost (nothing to do with inference)</a:t>
            </a:r>
            <a:endParaRPr i="1" sz="1600" u="sng"/>
          </a:p>
          <a:p>
            <a:pPr indent="-304800" lvl="0" marL="457200" rtl="0" algn="l">
              <a:spcBef>
                <a:spcPts val="0"/>
              </a:spcBef>
              <a:spcAft>
                <a:spcPts val="0"/>
              </a:spcAft>
              <a:buSzPts val="1200"/>
              <a:buChar char="●"/>
            </a:pPr>
            <a:r>
              <a:rPr lang="en-GB" sz="1200"/>
              <a:t>Higher resolution</a:t>
            </a:r>
            <a:r>
              <a:rPr lang="en-GB" sz="1200"/>
              <a:t> image [</a:t>
            </a:r>
            <a:r>
              <a:rPr lang="en-GB" sz="1200" u="sng">
                <a:solidFill>
                  <a:schemeClr val="hlink"/>
                </a:solidFill>
                <a:hlinkClick r:id="rId3"/>
              </a:rPr>
              <a:t>Link</a:t>
            </a:r>
            <a:r>
              <a:rPr lang="en-GB" sz="1200"/>
              <a:t>]</a:t>
            </a:r>
            <a:endParaRPr sz="1200"/>
          </a:p>
        </p:txBody>
      </p:sp>
      <p:sp>
        <p:nvSpPr>
          <p:cNvPr id="113" name="Google Shape;113;p19"/>
          <p:cNvSpPr txBox="1"/>
          <p:nvPr/>
        </p:nvSpPr>
        <p:spPr>
          <a:xfrm>
            <a:off x="311712" y="443347"/>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Bag of freebies</a:t>
            </a:r>
            <a:endParaRPr b="1" sz="3000">
              <a:solidFill>
                <a:srgbClr val="76B900"/>
              </a:solidFill>
              <a:latin typeface="Roboto"/>
              <a:ea typeface="Roboto"/>
              <a:cs typeface="Roboto"/>
              <a:sym typeface="Roboto"/>
            </a:endParaRPr>
          </a:p>
        </p:txBody>
      </p:sp>
      <p:sp>
        <p:nvSpPr>
          <p:cNvPr id="114" name="Google Shape;114;p19"/>
          <p:cNvSpPr txBox="1"/>
          <p:nvPr/>
        </p:nvSpPr>
        <p:spPr>
          <a:xfrm>
            <a:off x="525981" y="9861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t/>
            </a:r>
            <a:endParaRPr sz="1800">
              <a:solidFill>
                <a:srgbClr val="76B900"/>
              </a:solidFill>
              <a:latin typeface="Roboto"/>
              <a:ea typeface="Roboto"/>
              <a:cs typeface="Roboto"/>
              <a:sym typeface="Roboto"/>
            </a:endParaRPr>
          </a:p>
        </p:txBody>
      </p:sp>
      <p:pic>
        <p:nvPicPr>
          <p:cNvPr id="115" name="Google Shape;115;p19"/>
          <p:cNvPicPr preferRelativeResize="0"/>
          <p:nvPr/>
        </p:nvPicPr>
        <p:blipFill>
          <a:blip r:embed="rId4">
            <a:alphaModFix/>
          </a:blip>
          <a:stretch>
            <a:fillRect/>
          </a:stretch>
        </p:blipFill>
        <p:spPr>
          <a:xfrm>
            <a:off x="-75" y="2201358"/>
            <a:ext cx="9144003" cy="29421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0"/>
          <p:cNvPicPr preferRelativeResize="0"/>
          <p:nvPr/>
        </p:nvPicPr>
        <p:blipFill>
          <a:blip r:embed="rId3">
            <a:alphaModFix/>
          </a:blip>
          <a:stretch>
            <a:fillRect/>
          </a:stretch>
        </p:blipFill>
        <p:spPr>
          <a:xfrm>
            <a:off x="350050" y="1321375"/>
            <a:ext cx="8159550" cy="3822125"/>
          </a:xfrm>
          <a:prstGeom prst="rect">
            <a:avLst/>
          </a:prstGeom>
          <a:noFill/>
          <a:ln>
            <a:noFill/>
          </a:ln>
        </p:spPr>
      </p:pic>
      <p:sp>
        <p:nvSpPr>
          <p:cNvPr id="121" name="Google Shape;121;p20"/>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i="1" lang="en-GB" sz="1600" u="sng"/>
              <a:t>Plugin modules and post-processing methods that only increase the inference cost by a small amount but can significantly improve the accuracy</a:t>
            </a:r>
            <a:endParaRPr i="1" sz="1600" u="sng"/>
          </a:p>
          <a:p>
            <a:pPr indent="-304800" lvl="0" marL="457200" rtl="0" algn="l">
              <a:spcBef>
                <a:spcPts val="0"/>
              </a:spcBef>
              <a:spcAft>
                <a:spcPts val="0"/>
              </a:spcAft>
              <a:buSzPts val="1200"/>
              <a:buChar char="●"/>
            </a:pPr>
            <a:r>
              <a:rPr lang="en-GB" sz="1200"/>
              <a:t>Higher resolution</a:t>
            </a:r>
            <a:r>
              <a:rPr lang="en-GB" sz="1200"/>
              <a:t> image [</a:t>
            </a:r>
            <a:r>
              <a:rPr lang="en-GB" sz="1200" u="sng">
                <a:solidFill>
                  <a:schemeClr val="accent5"/>
                </a:solidFill>
                <a:hlinkClick r:id="rId4">
                  <a:extLst>
                    <a:ext uri="{A12FA001-AC4F-418D-AE19-62706E023703}">
                      <ahyp:hlinkClr val="tx"/>
                    </a:ext>
                  </a:extLst>
                </a:hlinkClick>
              </a:rPr>
              <a:t>Link</a:t>
            </a:r>
            <a:r>
              <a:rPr lang="en-GB" sz="1200"/>
              <a:t>]</a:t>
            </a:r>
            <a:endParaRPr i="1" sz="1200" u="sng"/>
          </a:p>
          <a:p>
            <a:pPr indent="0" lvl="0" marL="914400" rtl="0" algn="l">
              <a:spcBef>
                <a:spcPts val="1600"/>
              </a:spcBef>
              <a:spcAft>
                <a:spcPts val="1600"/>
              </a:spcAft>
              <a:buNone/>
            </a:pPr>
            <a:r>
              <a:t/>
            </a:r>
            <a:endParaRPr sz="1600"/>
          </a:p>
        </p:txBody>
      </p:sp>
      <p:sp>
        <p:nvSpPr>
          <p:cNvPr id="122" name="Google Shape;122;p20"/>
          <p:cNvSpPr txBox="1"/>
          <p:nvPr/>
        </p:nvSpPr>
        <p:spPr>
          <a:xfrm>
            <a:off x="311712" y="360522"/>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Bag of specials</a:t>
            </a:r>
            <a:endParaRPr b="1" sz="3000">
              <a:solidFill>
                <a:srgbClr val="76B9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Optimal </a:t>
            </a:r>
            <a:r>
              <a:rPr b="1" lang="en-GB"/>
              <a:t>balance</a:t>
            </a:r>
            <a:r>
              <a:rPr lang="en-GB"/>
              <a:t> among </a:t>
            </a:r>
            <a:endParaRPr/>
          </a:p>
          <a:p>
            <a:pPr indent="-317500" lvl="1" marL="914400" rtl="0" algn="l">
              <a:spcBef>
                <a:spcPts val="0"/>
              </a:spcBef>
              <a:spcAft>
                <a:spcPts val="0"/>
              </a:spcAft>
              <a:buSzPts val="1400"/>
              <a:buChar char="○"/>
            </a:pPr>
            <a:r>
              <a:rPr lang="en-GB"/>
              <a:t>Input network resolution (input image size)</a:t>
            </a:r>
            <a:endParaRPr/>
          </a:p>
          <a:p>
            <a:pPr indent="-317500" lvl="1" marL="914400" rtl="0" algn="l">
              <a:spcBef>
                <a:spcPts val="0"/>
              </a:spcBef>
              <a:spcAft>
                <a:spcPts val="0"/>
              </a:spcAft>
              <a:buSzPts val="1400"/>
              <a:buChar char="○"/>
            </a:pPr>
            <a:r>
              <a:rPr lang="en-GB"/>
              <a:t>Number of convolution layers</a:t>
            </a:r>
            <a:endParaRPr/>
          </a:p>
          <a:p>
            <a:pPr indent="-317500" lvl="1" marL="914400" rtl="0" algn="l">
              <a:spcBef>
                <a:spcPts val="0"/>
              </a:spcBef>
              <a:spcAft>
                <a:spcPts val="0"/>
              </a:spcAft>
              <a:buSzPts val="1400"/>
              <a:buChar char="○"/>
            </a:pPr>
            <a:r>
              <a:rPr lang="en-GB"/>
              <a:t>Number of parameters</a:t>
            </a:r>
            <a:endParaRPr/>
          </a:p>
          <a:p>
            <a:pPr indent="-317500" lvl="1" marL="914400" rtl="0" algn="l">
              <a:spcBef>
                <a:spcPts val="0"/>
              </a:spcBef>
              <a:spcAft>
                <a:spcPts val="0"/>
              </a:spcAft>
              <a:buSzPts val="1400"/>
              <a:buChar char="○"/>
            </a:pPr>
            <a:r>
              <a:rPr lang="en-GB"/>
              <a:t>Number of output layers (filters)</a:t>
            </a:r>
            <a:endParaRPr/>
          </a:p>
          <a:p>
            <a:pPr indent="-342900" lvl="0" marL="457200" rtl="0" algn="l">
              <a:spcBef>
                <a:spcPts val="0"/>
              </a:spcBef>
              <a:spcAft>
                <a:spcPts val="0"/>
              </a:spcAft>
              <a:buSzPts val="1800"/>
              <a:buChar char="●"/>
            </a:pPr>
            <a:r>
              <a:rPr lang="en-GB"/>
              <a:t>Additional blocks for</a:t>
            </a:r>
            <a:endParaRPr/>
          </a:p>
          <a:p>
            <a:pPr indent="-317500" lvl="1" marL="914400" rtl="0" algn="l">
              <a:spcBef>
                <a:spcPts val="0"/>
              </a:spcBef>
              <a:spcAft>
                <a:spcPts val="0"/>
              </a:spcAft>
              <a:buSzPts val="1400"/>
              <a:buChar char="○"/>
            </a:pPr>
            <a:r>
              <a:rPr lang="en-GB"/>
              <a:t>increase receptive field (bag of specials)</a:t>
            </a:r>
            <a:endParaRPr/>
          </a:p>
          <a:p>
            <a:pPr indent="-317500" lvl="1" marL="914400" rtl="0" algn="l">
              <a:spcBef>
                <a:spcPts val="0"/>
              </a:spcBef>
              <a:spcAft>
                <a:spcPts val="0"/>
              </a:spcAft>
              <a:buSzPts val="1400"/>
              <a:buChar char="○"/>
            </a:pPr>
            <a:r>
              <a:rPr lang="en-GB"/>
              <a:t>Best method for parameter aggregation from diff. Backbone levels to diff. Detector levels (Necks)</a:t>
            </a:r>
            <a:endParaRPr/>
          </a:p>
        </p:txBody>
      </p:sp>
      <p:sp>
        <p:nvSpPr>
          <p:cNvPr id="128" name="Google Shape;128;p21"/>
          <p:cNvSpPr txBox="1"/>
          <p:nvPr/>
        </p:nvSpPr>
        <p:spPr>
          <a:xfrm>
            <a:off x="383037" y="459922"/>
            <a:ext cx="8096400" cy="492600"/>
          </a:xfrm>
          <a:prstGeom prst="rect">
            <a:avLst/>
          </a:prstGeom>
          <a:noFill/>
          <a:ln>
            <a:noFill/>
          </a:ln>
        </p:spPr>
        <p:txBody>
          <a:bodyPr anchorCtr="0" anchor="b" bIns="38075" lIns="76200" spcFirstLastPara="1" rIns="76200" wrap="square" tIns="38075">
            <a:noAutofit/>
          </a:bodyPr>
          <a:lstStyle/>
          <a:p>
            <a:pPr indent="0" lvl="0" marL="0" rtl="0" algn="l">
              <a:lnSpc>
                <a:spcPct val="90000"/>
              </a:lnSpc>
              <a:spcBef>
                <a:spcPts val="0"/>
              </a:spcBef>
              <a:spcAft>
                <a:spcPts val="0"/>
              </a:spcAft>
              <a:buNone/>
            </a:pPr>
            <a:r>
              <a:rPr b="1" lang="en-GB" sz="3000">
                <a:solidFill>
                  <a:srgbClr val="76B900"/>
                </a:solidFill>
                <a:latin typeface="Roboto"/>
                <a:ea typeface="Roboto"/>
                <a:cs typeface="Roboto"/>
                <a:sym typeface="Roboto"/>
              </a:rPr>
              <a:t>Architecture selection </a:t>
            </a:r>
            <a:r>
              <a:rPr b="1" lang="en-GB" sz="3000">
                <a:solidFill>
                  <a:srgbClr val="76B900"/>
                </a:solidFill>
                <a:latin typeface="Roboto"/>
                <a:ea typeface="Roboto"/>
                <a:cs typeface="Roboto"/>
                <a:sym typeface="Roboto"/>
              </a:rPr>
              <a:t>criteria</a:t>
            </a:r>
            <a:endParaRPr b="1" sz="3000">
              <a:solidFill>
                <a:srgbClr val="76B900"/>
              </a:solidFill>
              <a:latin typeface="Roboto"/>
              <a:ea typeface="Roboto"/>
              <a:cs typeface="Roboto"/>
              <a:sym typeface="Roboto"/>
            </a:endParaRPr>
          </a:p>
        </p:txBody>
      </p:sp>
      <p:sp>
        <p:nvSpPr>
          <p:cNvPr id="129" name="Google Shape;129;p21"/>
          <p:cNvSpPr txBox="1"/>
          <p:nvPr/>
        </p:nvSpPr>
        <p:spPr>
          <a:xfrm>
            <a:off x="525981" y="986111"/>
            <a:ext cx="8091900" cy="438000"/>
          </a:xfrm>
          <a:prstGeom prst="rect">
            <a:avLst/>
          </a:prstGeom>
          <a:noFill/>
          <a:ln>
            <a:noFill/>
          </a:ln>
        </p:spPr>
        <p:txBody>
          <a:bodyPr anchorCtr="0" anchor="t" bIns="38075" lIns="76200" spcFirstLastPara="1" rIns="76200" wrap="square" tIns="38075">
            <a:noAutofit/>
          </a:bodyPr>
          <a:lstStyle/>
          <a:p>
            <a:pPr indent="0" lvl="0" marL="0" rtl="0" algn="l">
              <a:lnSpc>
                <a:spcPct val="90000"/>
              </a:lnSpc>
              <a:spcBef>
                <a:spcPts val="0"/>
              </a:spcBef>
              <a:spcAft>
                <a:spcPts val="0"/>
              </a:spcAft>
              <a:buNone/>
            </a:pPr>
            <a:r>
              <a:t/>
            </a:r>
            <a:endParaRPr sz="1800">
              <a:solidFill>
                <a:srgbClr val="76B9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